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png>
</file>

<file path=ppt/media/image18.png>
</file>

<file path=ppt/media/image19.jpg>
</file>

<file path=ppt/media/image2.png>
</file>

<file path=ppt/media/image20.jp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244bdcad1c7_3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244bdcad1c7_3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44bdcad1c7_0_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44bdcad1c7_0_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244bdcad1c7_0_1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244bdcad1c7_0_1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5" name="Shape 255"/>
        <p:cNvGrpSpPr/>
        <p:nvPr/>
      </p:nvGrpSpPr>
      <p:grpSpPr>
        <a:xfrm>
          <a:off x="0" y="0"/>
          <a:ext cx="0" cy="0"/>
          <a:chOff x="0" y="0"/>
          <a:chExt cx="0" cy="0"/>
        </a:xfrm>
      </p:grpSpPr>
      <p:sp>
        <p:nvSpPr>
          <p:cNvPr id="256" name="Google Shape;256;g244bdcad1c7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7" name="Google Shape;257;g244bdcad1c7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44bdcad1c7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44bdcad1c7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244bdcad1c7_0_1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2" name="Google Shape;272;g244bdcad1c7_0_1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44bdcad1c7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44bdcad1c7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244bdcad1c7_0_12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244bdcad1c7_0_12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0" name="Shape 290"/>
        <p:cNvGrpSpPr/>
        <p:nvPr/>
      </p:nvGrpSpPr>
      <p:grpSpPr>
        <a:xfrm>
          <a:off x="0" y="0"/>
          <a:ext cx="0" cy="0"/>
          <a:chOff x="0" y="0"/>
          <a:chExt cx="0" cy="0"/>
        </a:xfrm>
      </p:grpSpPr>
      <p:sp>
        <p:nvSpPr>
          <p:cNvPr id="291" name="Google Shape;291;g244bdcad1c7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2" name="Google Shape;292;g244bdcad1c7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g244bdcad1c7_0_1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1" name="Google Shape;301;g244bdcad1c7_0_1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 name="Shape 305"/>
        <p:cNvGrpSpPr/>
        <p:nvPr/>
      </p:nvGrpSpPr>
      <p:grpSpPr>
        <a:xfrm>
          <a:off x="0" y="0"/>
          <a:ext cx="0" cy="0"/>
          <a:chOff x="0" y="0"/>
          <a:chExt cx="0" cy="0"/>
        </a:xfrm>
      </p:grpSpPr>
      <p:sp>
        <p:nvSpPr>
          <p:cNvPr id="306" name="Google Shape;306;g244bdcad1c7_0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 name="Google Shape;307;g244bdcad1c7_0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f88252dc4_0_2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f88252dc4_0_2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2" name="Shape 312"/>
        <p:cNvGrpSpPr/>
        <p:nvPr/>
      </p:nvGrpSpPr>
      <p:grpSpPr>
        <a:xfrm>
          <a:off x="0" y="0"/>
          <a:ext cx="0" cy="0"/>
          <a:chOff x="0" y="0"/>
          <a:chExt cx="0" cy="0"/>
        </a:xfrm>
      </p:grpSpPr>
      <p:sp>
        <p:nvSpPr>
          <p:cNvPr id="313" name="Google Shape;313;g244bdcad1c7_3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4" name="Google Shape;314;g244bdcad1c7_3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g244bdcad1c7_0_1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1" name="Google Shape;321;g244bdcad1c7_0_1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5" name="Shape 325"/>
        <p:cNvGrpSpPr/>
        <p:nvPr/>
      </p:nvGrpSpPr>
      <p:grpSpPr>
        <a:xfrm>
          <a:off x="0" y="0"/>
          <a:ext cx="0" cy="0"/>
          <a:chOff x="0" y="0"/>
          <a:chExt cx="0" cy="0"/>
        </a:xfrm>
      </p:grpSpPr>
      <p:sp>
        <p:nvSpPr>
          <p:cNvPr id="326" name="Google Shape;326;g244bdcad1c7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7" name="Google Shape;327;g244bdcad1c7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24af2820c1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24af2820c1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1" name="Shape 341"/>
        <p:cNvGrpSpPr/>
        <p:nvPr/>
      </p:nvGrpSpPr>
      <p:grpSpPr>
        <a:xfrm>
          <a:off x="0" y="0"/>
          <a:ext cx="0" cy="0"/>
          <a:chOff x="0" y="0"/>
          <a:chExt cx="0" cy="0"/>
        </a:xfrm>
      </p:grpSpPr>
      <p:sp>
        <p:nvSpPr>
          <p:cNvPr id="342" name="Google Shape;342;g244bdcad1c7_0_1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3" name="Google Shape;343;g244bdcad1c7_0_1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5" name="Shape 185"/>
        <p:cNvGrpSpPr/>
        <p:nvPr/>
      </p:nvGrpSpPr>
      <p:grpSpPr>
        <a:xfrm>
          <a:off x="0" y="0"/>
          <a:ext cx="0" cy="0"/>
          <a:chOff x="0" y="0"/>
          <a:chExt cx="0" cy="0"/>
        </a:xfrm>
      </p:grpSpPr>
      <p:sp>
        <p:nvSpPr>
          <p:cNvPr id="186" name="Google Shape;186;g1f88252dc4_0_11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 name="Google Shape;187;g1f88252dc4_0_11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244bdcad1c7_0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244bdcad1c7_0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f88252dc4_0_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f88252dc4_0_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244bdcad1c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244bdcad1c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f88252dc4_0_30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f88252dc4_0_30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8" name="Shape 228"/>
        <p:cNvGrpSpPr/>
        <p:nvPr/>
      </p:nvGrpSpPr>
      <p:grpSpPr>
        <a:xfrm>
          <a:off x="0" y="0"/>
          <a:ext cx="0" cy="0"/>
          <a:chOff x="0" y="0"/>
          <a:chExt cx="0" cy="0"/>
        </a:xfrm>
      </p:grpSpPr>
      <p:sp>
        <p:nvSpPr>
          <p:cNvPr id="229" name="Google Shape;229;g244bdcad1c7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0" name="Google Shape;230;g244bdcad1c7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244bdcad1c7_0_9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244bdcad1c7_0_9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Confidential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latin typeface="Raleway"/>
                <a:ea typeface="Raleway"/>
                <a:cs typeface="Raleway"/>
                <a:sym typeface="Raleway"/>
              </a:rPr>
              <a:t>Customized for </a:t>
            </a:r>
            <a:r>
              <a:rPr b="1" lang="en-GB" sz="600">
                <a:latin typeface="Raleway"/>
                <a:ea typeface="Raleway"/>
                <a:cs typeface="Raleway"/>
                <a:sym typeface="Raleway"/>
              </a:rPr>
              <a:t>Lorem Ipsum LLC</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Confidential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GB" sz="600">
                <a:solidFill>
                  <a:srgbClr val="FFFFFF"/>
                </a:solidFill>
                <a:latin typeface="Raleway"/>
                <a:ea typeface="Raleway"/>
                <a:cs typeface="Raleway"/>
                <a:sym typeface="Raleway"/>
              </a:rPr>
              <a:t>Customized for </a:t>
            </a:r>
            <a:r>
              <a:rPr b="1" lang="en-GB" sz="600">
                <a:solidFill>
                  <a:srgbClr val="FFFFFF"/>
                </a:solidFill>
                <a:latin typeface="Raleway"/>
                <a:ea typeface="Raleway"/>
                <a:cs typeface="Raleway"/>
                <a:sym typeface="Raleway"/>
              </a:rPr>
              <a:t>Lorem Ipsum LLC</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en-GB"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GB"/>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en-GB"/>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0.jpg"/><Relationship Id="rId4" Type="http://schemas.openxmlformats.org/officeDocument/2006/relationships/image" Target="../media/image19.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0.xml"/><Relationship Id="rId3"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13.png"/><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3.xml"/><Relationship Id="rId3" Type="http://schemas.openxmlformats.org/officeDocument/2006/relationships/image" Target="../media/image18.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7.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7.xml"/><Relationship Id="rId3" Type="http://schemas.openxmlformats.org/officeDocument/2006/relationships/image" Target="../media/image6.png"/><Relationship Id="rId4" Type="http://schemas.openxmlformats.org/officeDocument/2006/relationships/image" Target="../media/image1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9.xml"/><Relationship Id="rId3" Type="http://schemas.openxmlformats.org/officeDocument/2006/relationships/image" Target="../media/image8.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0.xml"/><Relationship Id="rId3" Type="http://schemas.openxmlformats.org/officeDocument/2006/relationships/image" Target="../media/image15.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2.xml"/><Relationship Id="rId3" Type="http://schemas.openxmlformats.org/officeDocument/2006/relationships/image" Target="../media/image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4.xml"/><Relationship Id="rId3"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7.xml"/><Relationship Id="rId3" Type="http://schemas.openxmlformats.org/officeDocument/2006/relationships/image" Target="../media/image1.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pic>
        <p:nvPicPr>
          <p:cNvPr id="176" name="Google Shape;176;p18"/>
          <p:cNvPicPr preferRelativeResize="0"/>
          <p:nvPr/>
        </p:nvPicPr>
        <p:blipFill>
          <a:blip r:embed="rId3">
            <a:alphaModFix amt="50000"/>
          </a:blip>
          <a:stretch>
            <a:fillRect/>
          </a:stretch>
        </p:blipFill>
        <p:spPr>
          <a:xfrm rot="5400000">
            <a:off x="1999836" y="-1999866"/>
            <a:ext cx="5142474" cy="9142200"/>
          </a:xfrm>
          <a:prstGeom prst="rect">
            <a:avLst/>
          </a:prstGeom>
          <a:noFill/>
          <a:ln>
            <a:noFill/>
          </a:ln>
        </p:spPr>
      </p:pic>
      <p:pic>
        <p:nvPicPr>
          <p:cNvPr id="177" name="Google Shape;177;p18"/>
          <p:cNvPicPr preferRelativeResize="0"/>
          <p:nvPr/>
        </p:nvPicPr>
        <p:blipFill rotWithShape="1">
          <a:blip r:embed="rId4">
            <a:alphaModFix/>
          </a:blip>
          <a:srcRect b="37996" l="0" r="0" t="0"/>
          <a:stretch/>
        </p:blipFill>
        <p:spPr>
          <a:xfrm>
            <a:off x="2238863" y="0"/>
            <a:ext cx="4666264" cy="5143498"/>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sp>
        <p:nvSpPr>
          <p:cNvPr id="246" name="Google Shape;246;p27"/>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01</a:t>
            </a:r>
            <a:endParaRPr b="0"/>
          </a:p>
        </p:txBody>
      </p:sp>
      <p:sp>
        <p:nvSpPr>
          <p:cNvPr id="247" name="Google Shape;247;p27"/>
          <p:cNvSpPr txBox="1"/>
          <p:nvPr>
            <p:ph idx="1" type="body"/>
          </p:nvPr>
        </p:nvSpPr>
        <p:spPr>
          <a:xfrm>
            <a:off x="730725" y="2510325"/>
            <a:ext cx="6744900" cy="24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Part 4: Relationship Between Payment Type and Gender</a:t>
            </a:r>
            <a:endParaRPr b="1" sz="1100">
              <a:solidFill>
                <a:schemeClr val="dk2"/>
              </a:solidFill>
            </a:endParaRPr>
          </a:p>
          <a:p>
            <a:pPr indent="0" lvl="0" marL="0" rtl="0" algn="l">
              <a:spcBef>
                <a:spcPts val="0"/>
              </a:spcBef>
              <a:spcAft>
                <a:spcPts val="0"/>
              </a:spcAft>
              <a:buNone/>
            </a:pPr>
            <a:r>
              <a:rPr lang="en-GB" sz="1100"/>
              <a:t>Process:</a:t>
            </a:r>
            <a:endParaRPr sz="1100"/>
          </a:p>
          <a:p>
            <a:pPr indent="-298450" lvl="0" marL="457200" rtl="0" algn="l">
              <a:spcBef>
                <a:spcPts val="0"/>
              </a:spcBef>
              <a:spcAft>
                <a:spcPts val="0"/>
              </a:spcAft>
              <a:buSzPts val="1100"/>
              <a:buAutoNum type="arabicPeriod"/>
            </a:pPr>
            <a:r>
              <a:rPr lang="en-GB" sz="1100"/>
              <a:t>Data clean-up: dropped rows with no Invoice ID, Gender or Payment</a:t>
            </a:r>
            <a:endParaRPr sz="1100"/>
          </a:p>
          <a:p>
            <a:pPr indent="-298450" lvl="0" marL="457200" rtl="0" algn="l">
              <a:spcBef>
                <a:spcPts val="0"/>
              </a:spcBef>
              <a:spcAft>
                <a:spcPts val="0"/>
              </a:spcAft>
              <a:buSzPts val="1100"/>
              <a:buAutoNum type="arabicPeriod"/>
            </a:pPr>
            <a:r>
              <a:rPr lang="en-GB" sz="1100"/>
              <a:t>Verify data validity: 481 females and 473 males left </a:t>
            </a:r>
            <a:endParaRPr sz="1100"/>
          </a:p>
          <a:p>
            <a:pPr indent="-298450" lvl="0" marL="457200" rtl="0" algn="l">
              <a:spcBef>
                <a:spcPts val="0"/>
              </a:spcBef>
              <a:spcAft>
                <a:spcPts val="0"/>
              </a:spcAft>
              <a:buSzPts val="1100"/>
              <a:buAutoNum type="arabicPeriod"/>
            </a:pPr>
            <a:r>
              <a:rPr lang="en-GB" sz="1100"/>
              <a:t>Find total purchases per payment type by gender using .</a:t>
            </a:r>
            <a:r>
              <a:rPr lang="en-GB" sz="1100"/>
              <a:t>groupby(['Gender', 'Payment'])['Invoice ID'].nunique().reset_index()</a:t>
            </a:r>
            <a:endParaRPr sz="1100"/>
          </a:p>
          <a:p>
            <a:pPr indent="0" lvl="0" marL="457200" rtl="0" algn="l">
              <a:spcBef>
                <a:spcPts val="0"/>
              </a:spcBef>
              <a:spcAft>
                <a:spcPts val="0"/>
              </a:spcAft>
              <a:buNone/>
            </a:pPr>
            <a:r>
              <a:t/>
            </a:r>
            <a:endParaRPr sz="1100"/>
          </a:p>
          <a:p>
            <a:pPr indent="0" lvl="0" marL="0" rtl="0" algn="l">
              <a:spcBef>
                <a:spcPts val="0"/>
              </a:spcBef>
              <a:spcAft>
                <a:spcPts val="0"/>
              </a:spcAft>
              <a:buNone/>
            </a:pPr>
            <a:r>
              <a:rPr lang="en-GB" sz="1100"/>
              <a:t>Analysis/Conclusion of Part 3:</a:t>
            </a:r>
            <a:endParaRPr sz="1100"/>
          </a:p>
          <a:p>
            <a:pPr indent="0" lvl="0" marL="457200" rtl="0" algn="l">
              <a:spcBef>
                <a:spcPts val="0"/>
              </a:spcBef>
              <a:spcAft>
                <a:spcPts val="0"/>
              </a:spcAft>
              <a:buNone/>
            </a:pPr>
            <a:r>
              <a:rPr lang="en-GB" sz="1100"/>
              <a:t>Males paid the most using Ewallets and the least using Credit Cards, while females paid the most using Cash and the least using Ewallets.</a:t>
            </a:r>
            <a:endParaRPr sz="1100"/>
          </a:p>
          <a:p>
            <a:pPr indent="0" lvl="0" marL="0" rtl="0" algn="l">
              <a:spcBef>
                <a:spcPts val="0"/>
              </a:spcBef>
              <a:spcAft>
                <a:spcPts val="1600"/>
              </a:spcAft>
              <a:buNone/>
            </a:pPr>
            <a:r>
              <a:t/>
            </a:r>
            <a:endParaRPr sz="1100"/>
          </a:p>
        </p:txBody>
      </p:sp>
      <p:pic>
        <p:nvPicPr>
          <p:cNvPr id="248" name="Google Shape;248;p27"/>
          <p:cNvPicPr preferRelativeResize="0"/>
          <p:nvPr/>
        </p:nvPicPr>
        <p:blipFill>
          <a:blip r:embed="rId3">
            <a:alphaModFix/>
          </a:blip>
          <a:stretch>
            <a:fillRect/>
          </a:stretch>
        </p:blipFill>
        <p:spPr>
          <a:xfrm>
            <a:off x="2906525" y="631677"/>
            <a:ext cx="6149623" cy="172137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52" name="Shape 252"/>
        <p:cNvGrpSpPr/>
        <p:nvPr/>
      </p:nvGrpSpPr>
      <p:grpSpPr>
        <a:xfrm>
          <a:off x="0" y="0"/>
          <a:ext cx="0" cy="0"/>
          <a:chOff x="0" y="0"/>
          <a:chExt cx="0" cy="0"/>
        </a:xfrm>
      </p:grpSpPr>
      <p:sp>
        <p:nvSpPr>
          <p:cNvPr id="253" name="Google Shape;253;p28"/>
          <p:cNvSpPr txBox="1"/>
          <p:nvPr/>
        </p:nvSpPr>
        <p:spPr>
          <a:xfrm>
            <a:off x="686425" y="2297400"/>
            <a:ext cx="8199600" cy="150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What is the average unit price and quantity of products purchased? Is there a relationship between the unit price and the quantity purchased?</a:t>
            </a:r>
            <a:endParaRPr sz="2900">
              <a:latin typeface="Lato"/>
              <a:ea typeface="Lato"/>
              <a:cs typeface="Lato"/>
              <a:sym typeface="Lato"/>
            </a:endParaRPr>
          </a:p>
        </p:txBody>
      </p:sp>
      <p:sp>
        <p:nvSpPr>
          <p:cNvPr id="254" name="Google Shape;254;p28"/>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02</a:t>
            </a:r>
            <a:endParaRPr b="0"/>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8" name="Shape 258"/>
        <p:cNvGrpSpPr/>
        <p:nvPr/>
      </p:nvGrpSpPr>
      <p:grpSpPr>
        <a:xfrm>
          <a:off x="0" y="0"/>
          <a:ext cx="0" cy="0"/>
          <a:chOff x="0" y="0"/>
          <a:chExt cx="0" cy="0"/>
        </a:xfrm>
      </p:grpSpPr>
      <p:sp>
        <p:nvSpPr>
          <p:cNvPr id="259" name="Google Shape;259;p29"/>
          <p:cNvSpPr txBox="1"/>
          <p:nvPr>
            <p:ph type="title"/>
          </p:nvPr>
        </p:nvSpPr>
        <p:spPr>
          <a:xfrm>
            <a:off x="449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02</a:t>
            </a:r>
            <a:endParaRPr b="0"/>
          </a:p>
        </p:txBody>
      </p:sp>
      <p:sp>
        <p:nvSpPr>
          <p:cNvPr id="260" name="Google Shape;260;p29"/>
          <p:cNvSpPr txBox="1"/>
          <p:nvPr>
            <p:ph idx="1" type="body"/>
          </p:nvPr>
        </p:nvSpPr>
        <p:spPr>
          <a:xfrm>
            <a:off x="599650" y="2186550"/>
            <a:ext cx="3893400" cy="293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Process:</a:t>
            </a:r>
            <a:endParaRPr sz="1100"/>
          </a:p>
          <a:p>
            <a:pPr indent="-298450" lvl="0" marL="457200" rtl="0" algn="l">
              <a:lnSpc>
                <a:spcPct val="100000"/>
              </a:lnSpc>
              <a:spcBef>
                <a:spcPts val="0"/>
              </a:spcBef>
              <a:spcAft>
                <a:spcPts val="0"/>
              </a:spcAft>
              <a:buSzPts val="1100"/>
              <a:buAutoNum type="arabicPeriod"/>
            </a:pPr>
            <a:r>
              <a:rPr lang="en-GB" sz="1100"/>
              <a:t>Narrowed down both sets of results using groupby (‘Product line’) [Unit Price/Units]. mean() for the averages.</a:t>
            </a:r>
            <a:endParaRPr b="1" sz="1100">
              <a:solidFill>
                <a:schemeClr val="dk2"/>
              </a:solidFill>
            </a:endParaRPr>
          </a:p>
          <a:p>
            <a:pPr indent="-298450" lvl="1" marL="914400" rtl="0" algn="l">
              <a:spcBef>
                <a:spcPts val="1600"/>
              </a:spcBef>
              <a:spcAft>
                <a:spcPts val="0"/>
              </a:spcAft>
              <a:buClr>
                <a:schemeClr val="dk2"/>
              </a:buClr>
              <a:buSzPts val="1100"/>
              <a:buChar char="○"/>
            </a:pPr>
            <a:r>
              <a:rPr b="1" lang="en-GB">
                <a:solidFill>
                  <a:schemeClr val="dk2"/>
                </a:solidFill>
              </a:rPr>
              <a:t>Average unit price:  </a:t>
            </a:r>
            <a:r>
              <a:rPr lang="en-GB">
                <a:solidFill>
                  <a:schemeClr val="dk2"/>
                </a:solidFill>
              </a:rPr>
              <a:t>$55.67 (overall)</a:t>
            </a:r>
            <a:endParaRPr sz="1100">
              <a:solidFill>
                <a:schemeClr val="dk2"/>
              </a:solidFill>
            </a:endParaRPr>
          </a:p>
          <a:p>
            <a:pPr indent="-298450" lvl="1" marL="914400" rtl="0" algn="l">
              <a:spcBef>
                <a:spcPts val="0"/>
              </a:spcBef>
              <a:spcAft>
                <a:spcPts val="0"/>
              </a:spcAft>
              <a:buClr>
                <a:schemeClr val="dk2"/>
              </a:buClr>
              <a:buSzPts val="1100"/>
              <a:buChar char="○"/>
            </a:pPr>
            <a:r>
              <a:rPr b="1" lang="en-GB" sz="1100">
                <a:solidFill>
                  <a:schemeClr val="dk2"/>
                </a:solidFill>
              </a:rPr>
              <a:t>Average quantity purchased:</a:t>
            </a:r>
            <a:r>
              <a:rPr lang="en-GB" sz="1100">
                <a:solidFill>
                  <a:schemeClr val="dk2"/>
                </a:solidFill>
              </a:rPr>
              <a:t> 5.51</a:t>
            </a:r>
            <a:endParaRPr sz="1100">
              <a:solidFill>
                <a:schemeClr val="dk2"/>
              </a:solidFill>
            </a:endParaRPr>
          </a:p>
          <a:p>
            <a:pPr indent="0" lvl="0" marL="0" rtl="0" algn="l">
              <a:spcBef>
                <a:spcPts val="1600"/>
              </a:spcBef>
              <a:spcAft>
                <a:spcPts val="0"/>
              </a:spcAft>
              <a:buNone/>
            </a:pPr>
            <a:r>
              <a:rPr lang="en-GB" sz="1100"/>
              <a:t>A</a:t>
            </a:r>
            <a:r>
              <a:rPr lang="en-GB" sz="1100"/>
              <a:t>nalysis</a:t>
            </a:r>
            <a:endParaRPr sz="1100"/>
          </a:p>
          <a:p>
            <a:pPr indent="0" lvl="0" marL="457200" rtl="0" algn="l">
              <a:spcBef>
                <a:spcPts val="0"/>
              </a:spcBef>
              <a:spcAft>
                <a:spcPts val="1600"/>
              </a:spcAft>
              <a:buNone/>
            </a:pPr>
            <a:r>
              <a:rPr lang="en-GB" sz="1100">
                <a:solidFill>
                  <a:srgbClr val="434343"/>
                </a:solidFill>
              </a:rPr>
              <a:t>While there appears to be some dips in the quantity prices and among the average unit prices, they are actually quite consistent, with a range of $3.60 for product price and 0.65 for quantity purchased.</a:t>
            </a:r>
            <a:endParaRPr sz="1100">
              <a:solidFill>
                <a:srgbClr val="434343"/>
              </a:solidFill>
            </a:endParaRPr>
          </a:p>
        </p:txBody>
      </p:sp>
      <p:pic>
        <p:nvPicPr>
          <p:cNvPr id="261" name="Google Shape;261;p29"/>
          <p:cNvPicPr preferRelativeResize="0"/>
          <p:nvPr/>
        </p:nvPicPr>
        <p:blipFill rotWithShape="1">
          <a:blip r:embed="rId3">
            <a:alphaModFix/>
          </a:blip>
          <a:srcRect b="0" l="651" r="661" t="0"/>
          <a:stretch/>
        </p:blipFill>
        <p:spPr>
          <a:xfrm>
            <a:off x="5256375" y="17960"/>
            <a:ext cx="3297856" cy="2577976"/>
          </a:xfrm>
          <a:prstGeom prst="rect">
            <a:avLst/>
          </a:prstGeom>
          <a:noFill/>
          <a:ln cap="flat" cmpd="sng" w="9525">
            <a:solidFill>
              <a:schemeClr val="dk2"/>
            </a:solidFill>
            <a:prstDash val="solid"/>
            <a:round/>
            <a:headEnd len="sm" w="sm" type="none"/>
            <a:tailEnd len="sm" w="sm" type="none"/>
          </a:ln>
        </p:spPr>
      </p:pic>
      <p:pic>
        <p:nvPicPr>
          <p:cNvPr id="262" name="Google Shape;262;p29"/>
          <p:cNvPicPr preferRelativeResize="0"/>
          <p:nvPr/>
        </p:nvPicPr>
        <p:blipFill>
          <a:blip r:embed="rId4">
            <a:alphaModFix/>
          </a:blip>
          <a:stretch>
            <a:fillRect/>
          </a:stretch>
        </p:blipFill>
        <p:spPr>
          <a:xfrm>
            <a:off x="5256375" y="2595938"/>
            <a:ext cx="3297850" cy="2529600"/>
          </a:xfrm>
          <a:prstGeom prst="rect">
            <a:avLst/>
          </a:prstGeom>
          <a:noFill/>
          <a:ln cap="flat" cmpd="sng" w="9525">
            <a:solidFill>
              <a:schemeClr val="dk2"/>
            </a:solidFill>
            <a:prstDash val="solid"/>
            <a:round/>
            <a:headEnd len="sm" w="sm" type="none"/>
            <a:tailEnd len="sm" w="sm" type="none"/>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44925" y="6328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02</a:t>
            </a:r>
            <a:endParaRPr b="0"/>
          </a:p>
        </p:txBody>
      </p:sp>
      <p:sp>
        <p:nvSpPr>
          <p:cNvPr id="268" name="Google Shape;268;p30"/>
          <p:cNvSpPr txBox="1"/>
          <p:nvPr>
            <p:ph idx="1" type="body"/>
          </p:nvPr>
        </p:nvSpPr>
        <p:spPr>
          <a:xfrm>
            <a:off x="-40775" y="1367325"/>
            <a:ext cx="3979200" cy="377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Process:</a:t>
            </a:r>
            <a:endParaRPr sz="1100"/>
          </a:p>
          <a:p>
            <a:pPr indent="-298450" lvl="0" marL="457200" rtl="0" algn="l">
              <a:lnSpc>
                <a:spcPct val="100000"/>
              </a:lnSpc>
              <a:spcBef>
                <a:spcPts val="0"/>
              </a:spcBef>
              <a:spcAft>
                <a:spcPts val="0"/>
              </a:spcAft>
              <a:buSzPts val="1100"/>
              <a:buAutoNum type="arabicPeriod"/>
            </a:pPr>
            <a:r>
              <a:rPr lang="en-GB" sz="1100"/>
              <a:t>Again using groupby(‘Product line’)[Unit Price/Units]. mean()- Compared the average unit price with the actual quantity purchased (vs the average) </a:t>
            </a:r>
            <a:endParaRPr b="1" sz="1100">
              <a:solidFill>
                <a:schemeClr val="dk2"/>
              </a:solidFill>
            </a:endParaRPr>
          </a:p>
          <a:p>
            <a:pPr indent="457200" lvl="0" marL="0" rtl="0" algn="l">
              <a:lnSpc>
                <a:spcPct val="100000"/>
              </a:lnSpc>
              <a:spcBef>
                <a:spcPts val="1600"/>
              </a:spcBef>
              <a:spcAft>
                <a:spcPts val="0"/>
              </a:spcAft>
              <a:buNone/>
            </a:pPr>
            <a:r>
              <a:rPr b="1" lang="en-GB" sz="1000">
                <a:solidFill>
                  <a:schemeClr val="dk2"/>
                </a:solidFill>
              </a:rPr>
              <a:t>  </a:t>
            </a:r>
            <a:r>
              <a:rPr b="1" lang="en-GB" sz="1100">
                <a:solidFill>
                  <a:schemeClr val="dk2"/>
                </a:solidFill>
              </a:rPr>
              <a:t>	Quantity Purchased	Average Unit Price</a:t>
            </a:r>
            <a:endParaRPr b="1" sz="1100">
              <a:solidFill>
                <a:schemeClr val="dk2"/>
              </a:solidFill>
            </a:endParaRPr>
          </a:p>
          <a:p>
            <a:pPr indent="-298450" lvl="0" marL="457200" rtl="0" algn="l">
              <a:lnSpc>
                <a:spcPct val="100000"/>
              </a:lnSpc>
              <a:spcBef>
                <a:spcPts val="1600"/>
              </a:spcBef>
              <a:spcAft>
                <a:spcPts val="0"/>
              </a:spcAft>
              <a:buClr>
                <a:schemeClr val="dk2"/>
              </a:buClr>
              <a:buSzPts val="1100"/>
              <a:buChar char="●"/>
            </a:pPr>
            <a:r>
              <a:rPr lang="en-GB" sz="1100">
                <a:solidFill>
                  <a:schemeClr val="dk2"/>
                </a:solidFill>
              </a:rPr>
              <a:t>Electronic accessories	 170	55.55</a:t>
            </a:r>
            <a:endParaRPr sz="1100">
              <a:solidFill>
                <a:schemeClr val="dk2"/>
              </a:solidFill>
            </a:endParaRPr>
          </a:p>
          <a:p>
            <a:pPr indent="-298450" lvl="0" marL="457200" rtl="0" algn="l">
              <a:lnSpc>
                <a:spcPct val="100000"/>
              </a:lnSpc>
              <a:spcBef>
                <a:spcPts val="0"/>
              </a:spcBef>
              <a:spcAft>
                <a:spcPts val="0"/>
              </a:spcAft>
              <a:buClr>
                <a:schemeClr val="dk2"/>
              </a:buClr>
              <a:buSzPts val="1100"/>
              <a:buChar char="●"/>
            </a:pPr>
            <a:r>
              <a:rPr lang="en-GB" sz="1100">
                <a:solidFill>
                  <a:schemeClr val="dk2"/>
                </a:solidFill>
              </a:rPr>
              <a:t>Fashion accessories       178	57.15</a:t>
            </a:r>
            <a:endParaRPr sz="1100">
              <a:solidFill>
                <a:schemeClr val="dk2"/>
              </a:solidFill>
            </a:endParaRPr>
          </a:p>
          <a:p>
            <a:pPr indent="-298450" lvl="0" marL="457200" rtl="0" algn="l">
              <a:lnSpc>
                <a:spcPct val="100000"/>
              </a:lnSpc>
              <a:spcBef>
                <a:spcPts val="0"/>
              </a:spcBef>
              <a:spcAft>
                <a:spcPts val="0"/>
              </a:spcAft>
              <a:buClr>
                <a:schemeClr val="dk2"/>
              </a:buClr>
              <a:buSzPts val="1100"/>
              <a:buChar char="●"/>
            </a:pPr>
            <a:r>
              <a:rPr lang="en-GB" sz="1100">
                <a:solidFill>
                  <a:schemeClr val="dk2"/>
                </a:solidFill>
              </a:rPr>
              <a:t>Food and beverages       174	56</a:t>
            </a:r>
            <a:endParaRPr sz="1100">
              <a:solidFill>
                <a:schemeClr val="dk2"/>
              </a:solidFill>
            </a:endParaRPr>
          </a:p>
          <a:p>
            <a:pPr indent="-298450" lvl="0" marL="457200" rtl="0" algn="l">
              <a:lnSpc>
                <a:spcPct val="100000"/>
              </a:lnSpc>
              <a:spcBef>
                <a:spcPts val="0"/>
              </a:spcBef>
              <a:spcAft>
                <a:spcPts val="0"/>
              </a:spcAft>
              <a:buClr>
                <a:schemeClr val="dk2"/>
              </a:buClr>
              <a:buSzPts val="1100"/>
              <a:buChar char="●"/>
            </a:pPr>
            <a:r>
              <a:rPr lang="en-GB" sz="1100">
                <a:solidFill>
                  <a:schemeClr val="dk2"/>
                </a:solidFill>
              </a:rPr>
              <a:t>Health and beauty         	 152	54.85</a:t>
            </a:r>
            <a:endParaRPr sz="1100">
              <a:solidFill>
                <a:schemeClr val="dk2"/>
              </a:solidFill>
            </a:endParaRPr>
          </a:p>
          <a:p>
            <a:pPr indent="-298450" lvl="0" marL="457200" rtl="0" algn="l">
              <a:lnSpc>
                <a:spcPct val="100000"/>
              </a:lnSpc>
              <a:spcBef>
                <a:spcPts val="0"/>
              </a:spcBef>
              <a:spcAft>
                <a:spcPts val="0"/>
              </a:spcAft>
              <a:buClr>
                <a:schemeClr val="dk2"/>
              </a:buClr>
              <a:buSzPts val="1100"/>
              <a:buChar char="●"/>
            </a:pPr>
            <a:r>
              <a:rPr lang="en-GB" sz="1100">
                <a:solidFill>
                  <a:schemeClr val="dk2"/>
                </a:solidFill>
              </a:rPr>
              <a:t>Home and lifestyle        	 160	55.31</a:t>
            </a:r>
            <a:endParaRPr sz="1100">
              <a:solidFill>
                <a:schemeClr val="dk2"/>
              </a:solidFill>
            </a:endParaRPr>
          </a:p>
          <a:p>
            <a:pPr indent="-298450" lvl="0" marL="457200" rtl="0" algn="l">
              <a:lnSpc>
                <a:spcPct val="100000"/>
              </a:lnSpc>
              <a:spcBef>
                <a:spcPts val="0"/>
              </a:spcBef>
              <a:spcAft>
                <a:spcPts val="0"/>
              </a:spcAft>
              <a:buClr>
                <a:schemeClr val="dk2"/>
              </a:buClr>
              <a:buSzPts val="1100"/>
              <a:buChar char="●"/>
            </a:pPr>
            <a:r>
              <a:rPr lang="en-GB" sz="1100">
                <a:solidFill>
                  <a:schemeClr val="dk2"/>
                </a:solidFill>
              </a:rPr>
              <a:t>Sports and travel</a:t>
            </a:r>
            <a:r>
              <a:rPr b="1" lang="en-GB" sz="1100">
                <a:solidFill>
                  <a:schemeClr val="dk2"/>
                </a:solidFill>
              </a:rPr>
              <a:t>         	 </a:t>
            </a:r>
            <a:r>
              <a:rPr lang="en-GB" sz="1100">
                <a:solidFill>
                  <a:schemeClr val="dk2"/>
                </a:solidFill>
              </a:rPr>
              <a:t>166	56.99</a:t>
            </a:r>
            <a:endParaRPr sz="1100">
              <a:solidFill>
                <a:schemeClr val="dk2"/>
              </a:solidFill>
            </a:endParaRPr>
          </a:p>
          <a:p>
            <a:pPr indent="0" lvl="0" marL="0" rtl="0" algn="l">
              <a:spcBef>
                <a:spcPts val="1600"/>
              </a:spcBef>
              <a:spcAft>
                <a:spcPts val="0"/>
              </a:spcAft>
              <a:buNone/>
            </a:pPr>
            <a:r>
              <a:rPr lang="en-GB" sz="1100"/>
              <a:t>Analysis:</a:t>
            </a:r>
            <a:endParaRPr sz="1100"/>
          </a:p>
          <a:p>
            <a:pPr indent="0" lvl="0" marL="457200" rtl="0" algn="l">
              <a:spcBef>
                <a:spcPts val="0"/>
              </a:spcBef>
              <a:spcAft>
                <a:spcPts val="1600"/>
              </a:spcAft>
              <a:buNone/>
            </a:pPr>
            <a:r>
              <a:rPr lang="en-GB" sz="1100">
                <a:solidFill>
                  <a:srgbClr val="434343"/>
                </a:solidFill>
              </a:rPr>
              <a:t>There is a pretty consistent line across the average unit price and the quantity purchased. With a quantity range of 26 between Fashion and Health and Beauty, people appear to be buying what they want and how much of it they want.</a:t>
            </a:r>
            <a:endParaRPr sz="1100">
              <a:solidFill>
                <a:srgbClr val="434343"/>
              </a:solidFill>
            </a:endParaRPr>
          </a:p>
        </p:txBody>
      </p:sp>
      <p:pic>
        <p:nvPicPr>
          <p:cNvPr id="269" name="Google Shape;269;p30"/>
          <p:cNvPicPr preferRelativeResize="0"/>
          <p:nvPr/>
        </p:nvPicPr>
        <p:blipFill>
          <a:blip r:embed="rId3">
            <a:alphaModFix/>
          </a:blip>
          <a:stretch>
            <a:fillRect/>
          </a:stretch>
        </p:blipFill>
        <p:spPr>
          <a:xfrm>
            <a:off x="3852625" y="165250"/>
            <a:ext cx="5286450" cy="4732925"/>
          </a:xfrm>
          <a:prstGeom prst="rect">
            <a:avLst/>
          </a:prstGeom>
          <a:noFill/>
          <a:ln cap="flat" cmpd="sng" w="9525">
            <a:solidFill>
              <a:srgbClr val="666666"/>
            </a:solidFill>
            <a:prstDash val="solid"/>
            <a:round/>
            <a:headEnd len="sm" w="sm" type="none"/>
            <a:tailEnd len="sm" w="sm" type="none"/>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73" name="Shape 273"/>
        <p:cNvGrpSpPr/>
        <p:nvPr/>
      </p:nvGrpSpPr>
      <p:grpSpPr>
        <a:xfrm>
          <a:off x="0" y="0"/>
          <a:ext cx="0" cy="0"/>
          <a:chOff x="0" y="0"/>
          <a:chExt cx="0" cy="0"/>
        </a:xfrm>
      </p:grpSpPr>
      <p:sp>
        <p:nvSpPr>
          <p:cNvPr id="274" name="Google Shape;274;p31"/>
          <p:cNvSpPr txBox="1"/>
          <p:nvPr/>
        </p:nvSpPr>
        <p:spPr>
          <a:xfrm>
            <a:off x="686425" y="2297400"/>
            <a:ext cx="8199600" cy="24258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What is the percentage of sales from members compared to non-members? Is there a difference in spending patterns between members and non-members? What is the relationship between customer type and payment type?</a:t>
            </a:r>
            <a:endParaRPr sz="2900">
              <a:latin typeface="Lato"/>
              <a:ea typeface="Lato"/>
              <a:cs typeface="Lato"/>
              <a:sym typeface="Lato"/>
            </a:endParaRPr>
          </a:p>
        </p:txBody>
      </p:sp>
      <p:sp>
        <p:nvSpPr>
          <p:cNvPr id="275" name="Google Shape;275;p31"/>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03</a:t>
            </a:r>
            <a:endParaRPr b="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32"/>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03</a:t>
            </a:r>
            <a:endParaRPr b="0"/>
          </a:p>
        </p:txBody>
      </p:sp>
      <p:sp>
        <p:nvSpPr>
          <p:cNvPr id="281" name="Google Shape;281;p32"/>
          <p:cNvSpPr txBox="1"/>
          <p:nvPr>
            <p:ph idx="1" type="body"/>
          </p:nvPr>
        </p:nvSpPr>
        <p:spPr>
          <a:xfrm>
            <a:off x="730725" y="2255225"/>
            <a:ext cx="3893400" cy="208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Part 3</a:t>
            </a:r>
            <a:r>
              <a:rPr b="1" lang="en-GB" sz="1100">
                <a:solidFill>
                  <a:schemeClr val="dk2"/>
                </a:solidFill>
              </a:rPr>
              <a:t>: Members and Non-members</a:t>
            </a:r>
            <a:endParaRPr b="1" sz="1100">
              <a:solidFill>
                <a:schemeClr val="dk2"/>
              </a:solidFill>
            </a:endParaRPr>
          </a:p>
          <a:p>
            <a:pPr indent="0" lvl="0" marL="0" rtl="0" algn="l">
              <a:spcBef>
                <a:spcPts val="0"/>
              </a:spcBef>
              <a:spcAft>
                <a:spcPts val="0"/>
              </a:spcAft>
              <a:buNone/>
            </a:pPr>
            <a:r>
              <a:rPr lang="en-GB" sz="1100"/>
              <a:t>The number of sales for each customer type was added, each of the sales in every product line for each customer, and each payment method used by each customer group.</a:t>
            </a:r>
            <a:endParaRPr sz="1100"/>
          </a:p>
          <a:p>
            <a:pPr indent="0" lvl="0" marL="0" rtl="0" algn="l">
              <a:lnSpc>
                <a:spcPct val="100000"/>
              </a:lnSpc>
              <a:spcBef>
                <a:spcPts val="1600"/>
              </a:spcBef>
              <a:spcAft>
                <a:spcPts val="0"/>
              </a:spcAft>
              <a:buNone/>
            </a:pPr>
            <a:r>
              <a:rPr lang="en-GB" sz="1100"/>
              <a:t>Analysis: Almost half of the sales are made by members. The spending patterns are very similar between members and non-members. Members prefer to pay with credit card while the non-members prefer to pay with Ewallet</a:t>
            </a:r>
            <a:endParaRPr sz="1100"/>
          </a:p>
          <a:p>
            <a:pPr indent="0" lvl="0" marL="0" rtl="0" algn="l">
              <a:lnSpc>
                <a:spcPct val="100000"/>
              </a:lnSpc>
              <a:spcBef>
                <a:spcPts val="1600"/>
              </a:spcBef>
              <a:spcAft>
                <a:spcPts val="0"/>
              </a:spcAft>
              <a:buNone/>
            </a:pPr>
            <a:r>
              <a:t/>
            </a:r>
            <a:endParaRPr sz="1100"/>
          </a:p>
          <a:p>
            <a:pPr indent="0" lvl="0" marL="0" rtl="0" algn="l">
              <a:spcBef>
                <a:spcPts val="1600"/>
              </a:spcBef>
              <a:spcAft>
                <a:spcPts val="1600"/>
              </a:spcAft>
              <a:buNone/>
            </a:pPr>
            <a:r>
              <a:rPr lang="en-GB" sz="1100"/>
              <a:t>.</a:t>
            </a:r>
            <a:endParaRPr sz="1100"/>
          </a:p>
        </p:txBody>
      </p:sp>
      <p:pic>
        <p:nvPicPr>
          <p:cNvPr id="282" name="Google Shape;282;p32"/>
          <p:cNvPicPr preferRelativeResize="0"/>
          <p:nvPr/>
        </p:nvPicPr>
        <p:blipFill>
          <a:blip r:embed="rId3">
            <a:alphaModFix/>
          </a:blip>
          <a:stretch>
            <a:fillRect/>
          </a:stretch>
        </p:blipFill>
        <p:spPr>
          <a:xfrm>
            <a:off x="5585493" y="486600"/>
            <a:ext cx="3244181" cy="2494076"/>
          </a:xfrm>
          <a:prstGeom prst="rect">
            <a:avLst/>
          </a:prstGeom>
          <a:noFill/>
          <a:ln>
            <a:noFill/>
          </a:ln>
        </p:spPr>
      </p:pic>
      <p:pic>
        <p:nvPicPr>
          <p:cNvPr id="283" name="Google Shape;283;p32"/>
          <p:cNvPicPr preferRelativeResize="0"/>
          <p:nvPr/>
        </p:nvPicPr>
        <p:blipFill rotWithShape="1">
          <a:blip r:embed="rId4">
            <a:alphaModFix/>
          </a:blip>
          <a:srcRect b="-3745" l="0" r="1903" t="0"/>
          <a:stretch/>
        </p:blipFill>
        <p:spPr>
          <a:xfrm>
            <a:off x="5475500" y="2939800"/>
            <a:ext cx="3464174" cy="226095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87" name="Shape 287"/>
        <p:cNvGrpSpPr/>
        <p:nvPr/>
      </p:nvGrpSpPr>
      <p:grpSpPr>
        <a:xfrm>
          <a:off x="0" y="0"/>
          <a:ext cx="0" cy="0"/>
          <a:chOff x="0" y="0"/>
          <a:chExt cx="0" cy="0"/>
        </a:xfrm>
      </p:grpSpPr>
      <p:sp>
        <p:nvSpPr>
          <p:cNvPr id="288" name="Google Shape;288;p33"/>
          <p:cNvSpPr txBox="1"/>
          <p:nvPr/>
        </p:nvSpPr>
        <p:spPr>
          <a:xfrm>
            <a:off x="686425" y="2297400"/>
            <a:ext cx="8199600" cy="1045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Which branch has the highest sales volume and revenue?</a:t>
            </a:r>
            <a:endParaRPr sz="2900">
              <a:latin typeface="Lato"/>
              <a:ea typeface="Lato"/>
              <a:cs typeface="Lato"/>
              <a:sym typeface="Lato"/>
            </a:endParaRPr>
          </a:p>
        </p:txBody>
      </p:sp>
      <p:sp>
        <p:nvSpPr>
          <p:cNvPr id="289" name="Google Shape;289;p33"/>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04</a:t>
            </a:r>
            <a:endParaRPr b="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3" name="Shape 293"/>
        <p:cNvGrpSpPr/>
        <p:nvPr/>
      </p:nvGrpSpPr>
      <p:grpSpPr>
        <a:xfrm>
          <a:off x="0" y="0"/>
          <a:ext cx="0" cy="0"/>
          <a:chOff x="0" y="0"/>
          <a:chExt cx="0" cy="0"/>
        </a:xfrm>
      </p:grpSpPr>
      <p:sp>
        <p:nvSpPr>
          <p:cNvPr id="294" name="Google Shape;294;p34"/>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04</a:t>
            </a:r>
            <a:endParaRPr b="0"/>
          </a:p>
        </p:txBody>
      </p:sp>
      <p:sp>
        <p:nvSpPr>
          <p:cNvPr id="295" name="Google Shape;295;p34"/>
          <p:cNvSpPr txBox="1"/>
          <p:nvPr>
            <p:ph idx="1" type="body"/>
          </p:nvPr>
        </p:nvSpPr>
        <p:spPr>
          <a:xfrm>
            <a:off x="232325" y="3462825"/>
            <a:ext cx="3893400" cy="2089800"/>
          </a:xfrm>
          <a:prstGeom prst="rect">
            <a:avLst/>
          </a:prstGeom>
        </p:spPr>
        <p:txBody>
          <a:bodyPr anchorCtr="0" anchor="t" bIns="91425" lIns="91425" spcFirstLastPara="1" rIns="91425" wrap="square" tIns="91425">
            <a:noAutofit/>
          </a:bodyPr>
          <a:lstStyle/>
          <a:p>
            <a:pPr indent="0" lvl="0" marL="0" rtl="0" algn="l">
              <a:spcBef>
                <a:spcPts val="1400"/>
              </a:spcBef>
              <a:spcAft>
                <a:spcPts val="0"/>
              </a:spcAft>
              <a:buNone/>
            </a:pPr>
            <a:r>
              <a:rPr b="1" lang="en-GB">
                <a:solidFill>
                  <a:srgbClr val="000000"/>
                </a:solidFill>
                <a:highlight>
                  <a:srgbClr val="FFFFFF"/>
                </a:highlight>
                <a:latin typeface="Arial"/>
                <a:ea typeface="Arial"/>
                <a:cs typeface="Arial"/>
                <a:sym typeface="Arial"/>
              </a:rPr>
              <a:t>Which branch has the highest sales revenue?</a:t>
            </a:r>
            <a:endParaRPr b="1">
              <a:solidFill>
                <a:srgbClr val="000000"/>
              </a:solidFill>
              <a:highlight>
                <a:srgbClr val="FFFFFF"/>
              </a:highlight>
              <a:latin typeface="Arial"/>
              <a:ea typeface="Arial"/>
              <a:cs typeface="Arial"/>
              <a:sym typeface="Arial"/>
            </a:endParaRPr>
          </a:p>
          <a:p>
            <a:pPr indent="0" lvl="0" marL="0" rtl="0" algn="l">
              <a:spcBef>
                <a:spcPts val="400"/>
              </a:spcBef>
              <a:spcAft>
                <a:spcPts val="0"/>
              </a:spcAft>
              <a:buNone/>
            </a:pPr>
            <a:r>
              <a:rPr lang="en-GB" sz="1050">
                <a:solidFill>
                  <a:srgbClr val="000000"/>
                </a:solidFill>
                <a:highlight>
                  <a:srgbClr val="FFFFFF"/>
                </a:highlight>
                <a:latin typeface="Arial"/>
                <a:ea typeface="Arial"/>
                <a:cs typeface="Arial"/>
                <a:sym typeface="Arial"/>
              </a:rPr>
              <a:t>Branch B with $48,094</a:t>
            </a:r>
            <a:endParaRPr sz="1100"/>
          </a:p>
          <a:p>
            <a:pPr indent="0" lvl="0" marL="0" rtl="0" algn="l">
              <a:spcBef>
                <a:spcPts val="1600"/>
              </a:spcBef>
              <a:spcAft>
                <a:spcPts val="0"/>
              </a:spcAft>
              <a:buNone/>
            </a:pPr>
            <a:r>
              <a:rPr b="1" lang="en-GB">
                <a:solidFill>
                  <a:srgbClr val="000000"/>
                </a:solidFill>
                <a:highlight>
                  <a:srgbClr val="FFFFFF"/>
                </a:highlight>
                <a:latin typeface="Arial"/>
                <a:ea typeface="Arial"/>
                <a:cs typeface="Arial"/>
                <a:sym typeface="Arial"/>
              </a:rPr>
              <a:t>Which branch has the highest sales volume?</a:t>
            </a:r>
            <a:endParaRPr b="1" sz="1100">
              <a:solidFill>
                <a:schemeClr val="dk2"/>
              </a:solidFill>
            </a:endParaRPr>
          </a:p>
          <a:p>
            <a:pPr indent="0" lvl="0" marL="0" rtl="0" algn="l">
              <a:spcBef>
                <a:spcPts val="400"/>
              </a:spcBef>
              <a:spcAft>
                <a:spcPts val="1600"/>
              </a:spcAft>
              <a:buNone/>
            </a:pPr>
            <a:r>
              <a:rPr lang="en-GB" sz="1050">
                <a:solidFill>
                  <a:srgbClr val="000000"/>
                </a:solidFill>
                <a:highlight>
                  <a:srgbClr val="FFFFFF"/>
                </a:highlight>
                <a:latin typeface="Arial"/>
                <a:ea typeface="Arial"/>
                <a:cs typeface="Arial"/>
                <a:sym typeface="Arial"/>
              </a:rPr>
              <a:t>Branch B with 2307 sales</a:t>
            </a:r>
            <a:endParaRPr sz="1100"/>
          </a:p>
        </p:txBody>
      </p:sp>
      <p:pic>
        <p:nvPicPr>
          <p:cNvPr id="296" name="Google Shape;296;p34"/>
          <p:cNvPicPr preferRelativeResize="0"/>
          <p:nvPr/>
        </p:nvPicPr>
        <p:blipFill>
          <a:blip r:embed="rId3">
            <a:alphaModFix/>
          </a:blip>
          <a:stretch>
            <a:fillRect/>
          </a:stretch>
        </p:blipFill>
        <p:spPr>
          <a:xfrm>
            <a:off x="5409500" y="2835029"/>
            <a:ext cx="3035001" cy="2308471"/>
          </a:xfrm>
          <a:prstGeom prst="rect">
            <a:avLst/>
          </a:prstGeom>
          <a:noFill/>
          <a:ln>
            <a:noFill/>
          </a:ln>
        </p:spPr>
      </p:pic>
      <p:pic>
        <p:nvPicPr>
          <p:cNvPr id="297" name="Google Shape;297;p34"/>
          <p:cNvPicPr preferRelativeResize="0"/>
          <p:nvPr/>
        </p:nvPicPr>
        <p:blipFill>
          <a:blip r:embed="rId4">
            <a:alphaModFix/>
          </a:blip>
          <a:stretch>
            <a:fillRect/>
          </a:stretch>
        </p:blipFill>
        <p:spPr>
          <a:xfrm>
            <a:off x="5432697" y="479500"/>
            <a:ext cx="2988612" cy="2308471"/>
          </a:xfrm>
          <a:prstGeom prst="rect">
            <a:avLst/>
          </a:prstGeom>
          <a:noFill/>
          <a:ln>
            <a:noFill/>
          </a:ln>
        </p:spPr>
      </p:pic>
      <p:sp>
        <p:nvSpPr>
          <p:cNvPr id="298" name="Google Shape;298;p34"/>
          <p:cNvSpPr txBox="1"/>
          <p:nvPr/>
        </p:nvSpPr>
        <p:spPr>
          <a:xfrm>
            <a:off x="232325" y="2254075"/>
            <a:ext cx="3000000" cy="13275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chemeClr val="accent1"/>
                </a:solidFill>
                <a:latin typeface="Lato"/>
                <a:ea typeface="Lato"/>
                <a:cs typeface="Lato"/>
                <a:sym typeface="Lato"/>
              </a:rPr>
              <a:t>Process:</a:t>
            </a:r>
            <a:endParaRPr sz="1100">
              <a:solidFill>
                <a:schemeClr val="accent1"/>
              </a:solidFill>
              <a:latin typeface="Lato"/>
              <a:ea typeface="Lato"/>
              <a:cs typeface="Lato"/>
              <a:sym typeface="Lato"/>
            </a:endParaRPr>
          </a:p>
          <a:p>
            <a:pPr indent="-298450" lvl="0" marL="457200" rtl="0" algn="l">
              <a:lnSpc>
                <a:spcPct val="115000"/>
              </a:lnSpc>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Grouped the data in a dataframe by </a:t>
            </a:r>
            <a:r>
              <a:rPr lang="en-GB" sz="1100">
                <a:solidFill>
                  <a:schemeClr val="accent1"/>
                </a:solidFill>
                <a:latin typeface="Lato"/>
                <a:ea typeface="Lato"/>
                <a:cs typeface="Lato"/>
                <a:sym typeface="Lato"/>
              </a:rPr>
              <a:t>the</a:t>
            </a:r>
            <a:r>
              <a:rPr lang="en-GB" sz="1100">
                <a:solidFill>
                  <a:schemeClr val="accent1"/>
                </a:solidFill>
                <a:latin typeface="Lato"/>
                <a:ea typeface="Lato"/>
                <a:cs typeface="Lato"/>
                <a:sym typeface="Lato"/>
              </a:rPr>
              <a:t> values in the Branch column</a:t>
            </a:r>
            <a:endParaRPr sz="1100">
              <a:solidFill>
                <a:schemeClr val="accent1"/>
              </a:solidFill>
              <a:latin typeface="Lato"/>
              <a:ea typeface="Lato"/>
              <a:cs typeface="Lato"/>
              <a:sym typeface="Lato"/>
            </a:endParaRPr>
          </a:p>
          <a:p>
            <a:pPr indent="-298450" lvl="0" marL="457200" rtl="0" algn="l">
              <a:lnSpc>
                <a:spcPct val="115000"/>
              </a:lnSpc>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Selected the gross income and sales columns and calculated the sum of its values for each group</a:t>
            </a:r>
            <a:endParaRPr sz="1100">
              <a:solidFill>
                <a:schemeClr val="accent1"/>
              </a:solidFill>
              <a:latin typeface="Lato"/>
              <a:ea typeface="Lato"/>
              <a:cs typeface="Lato"/>
              <a:sym typeface="Lato"/>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302" name="Shape 302"/>
        <p:cNvGrpSpPr/>
        <p:nvPr/>
      </p:nvGrpSpPr>
      <p:grpSpPr>
        <a:xfrm>
          <a:off x="0" y="0"/>
          <a:ext cx="0" cy="0"/>
          <a:chOff x="0" y="0"/>
          <a:chExt cx="0" cy="0"/>
        </a:xfrm>
      </p:grpSpPr>
      <p:sp>
        <p:nvSpPr>
          <p:cNvPr id="303" name="Google Shape;303;p35"/>
          <p:cNvSpPr txBox="1"/>
          <p:nvPr/>
        </p:nvSpPr>
        <p:spPr>
          <a:xfrm>
            <a:off x="686425" y="2297400"/>
            <a:ext cx="8199600" cy="150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What is the correlation between customer rating and total purchase amount? Is there a relationship between purchase time of day and customer rating?</a:t>
            </a:r>
            <a:endParaRPr sz="2900">
              <a:latin typeface="Lato"/>
              <a:ea typeface="Lato"/>
              <a:cs typeface="Lato"/>
              <a:sym typeface="Lato"/>
            </a:endParaRPr>
          </a:p>
        </p:txBody>
      </p:sp>
      <p:sp>
        <p:nvSpPr>
          <p:cNvPr id="304" name="Google Shape;304;p35"/>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05</a:t>
            </a:r>
            <a:endParaRPr b="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8" name="Shape 308"/>
        <p:cNvGrpSpPr/>
        <p:nvPr/>
      </p:nvGrpSpPr>
      <p:grpSpPr>
        <a:xfrm>
          <a:off x="0" y="0"/>
          <a:ext cx="0" cy="0"/>
          <a:chOff x="0" y="0"/>
          <a:chExt cx="0" cy="0"/>
        </a:xfrm>
      </p:grpSpPr>
      <p:pic>
        <p:nvPicPr>
          <p:cNvPr id="309" name="Google Shape;309;p36"/>
          <p:cNvPicPr preferRelativeResize="0"/>
          <p:nvPr/>
        </p:nvPicPr>
        <p:blipFill>
          <a:blip r:embed="rId3">
            <a:alphaModFix/>
          </a:blip>
          <a:stretch>
            <a:fillRect/>
          </a:stretch>
        </p:blipFill>
        <p:spPr>
          <a:xfrm>
            <a:off x="4451100" y="853775"/>
            <a:ext cx="4692901" cy="4076500"/>
          </a:xfrm>
          <a:prstGeom prst="rect">
            <a:avLst/>
          </a:prstGeom>
          <a:noFill/>
          <a:ln>
            <a:noFill/>
          </a:ln>
        </p:spPr>
      </p:pic>
      <p:sp>
        <p:nvSpPr>
          <p:cNvPr id="310" name="Google Shape;310;p36"/>
          <p:cNvSpPr txBox="1"/>
          <p:nvPr>
            <p:ph type="title"/>
          </p:nvPr>
        </p:nvSpPr>
        <p:spPr>
          <a:xfrm>
            <a:off x="730725" y="3280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05</a:t>
            </a:r>
            <a:endParaRPr b="0"/>
          </a:p>
        </p:txBody>
      </p:sp>
      <p:sp>
        <p:nvSpPr>
          <p:cNvPr id="311" name="Google Shape;311;p36"/>
          <p:cNvSpPr txBox="1"/>
          <p:nvPr>
            <p:ph idx="1" type="body"/>
          </p:nvPr>
        </p:nvSpPr>
        <p:spPr>
          <a:xfrm>
            <a:off x="492625" y="1138725"/>
            <a:ext cx="3893400" cy="400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Process:</a:t>
            </a:r>
            <a:endParaRPr sz="1100"/>
          </a:p>
          <a:p>
            <a:pPr indent="-298450" lvl="0" marL="457200" rtl="0" algn="l">
              <a:lnSpc>
                <a:spcPct val="100000"/>
              </a:lnSpc>
              <a:spcBef>
                <a:spcPts val="0"/>
              </a:spcBef>
              <a:spcAft>
                <a:spcPts val="0"/>
              </a:spcAft>
              <a:buSzPts val="1100"/>
              <a:buAutoNum type="arabicPeriod"/>
            </a:pPr>
            <a:r>
              <a:rPr lang="en-GB" sz="1100"/>
              <a:t>To make the results a little more interesting visually- rather than just showing the average rating vs amount spent, displayed is the rating/spent by customer type.</a:t>
            </a:r>
            <a:endParaRPr sz="1100"/>
          </a:p>
          <a:p>
            <a:pPr indent="-298450" lvl="0" marL="457200" rtl="0" algn="l">
              <a:lnSpc>
                <a:spcPct val="100000"/>
              </a:lnSpc>
              <a:spcBef>
                <a:spcPts val="1600"/>
              </a:spcBef>
              <a:spcAft>
                <a:spcPts val="0"/>
              </a:spcAft>
              <a:buSzPts val="1100"/>
              <a:buAutoNum type="arabicPeriod"/>
            </a:pPr>
            <a:r>
              <a:rPr lang="en-GB" sz="1100"/>
              <a:t>Information gathered using groupby(‘Customer Type)[‘Rating/Total’).mean</a:t>
            </a:r>
            <a:endParaRPr b="1" sz="1100">
              <a:solidFill>
                <a:schemeClr val="dk2"/>
              </a:solidFill>
            </a:endParaRPr>
          </a:p>
          <a:p>
            <a:pPr indent="0" lvl="0" marL="457200" rtl="0" algn="l">
              <a:lnSpc>
                <a:spcPct val="100000"/>
              </a:lnSpc>
              <a:spcBef>
                <a:spcPts val="1600"/>
              </a:spcBef>
              <a:spcAft>
                <a:spcPts val="0"/>
              </a:spcAft>
              <a:buNone/>
            </a:pPr>
            <a:r>
              <a:rPr b="1" lang="en-GB" sz="1100">
                <a:solidFill>
                  <a:schemeClr val="dk2"/>
                </a:solidFill>
              </a:rPr>
              <a:t>What is the correlation between customer rating and total purchase amount?</a:t>
            </a:r>
            <a:endParaRPr b="1" sz="1100">
              <a:solidFill>
                <a:schemeClr val="dk2"/>
              </a:solidFill>
            </a:endParaRPr>
          </a:p>
          <a:p>
            <a:pPr indent="-298450" lvl="1" marL="914400" rtl="0" algn="l">
              <a:spcBef>
                <a:spcPts val="1600"/>
              </a:spcBef>
              <a:spcAft>
                <a:spcPts val="0"/>
              </a:spcAft>
              <a:buClr>
                <a:schemeClr val="dk2"/>
              </a:buClr>
              <a:buSzPts val="1100"/>
              <a:buChar char="○"/>
            </a:pPr>
            <a:r>
              <a:rPr b="1" lang="en-GB">
                <a:solidFill>
                  <a:schemeClr val="dk2"/>
                </a:solidFill>
              </a:rPr>
              <a:t>Member Rating: </a:t>
            </a:r>
            <a:r>
              <a:rPr lang="en-GB">
                <a:solidFill>
                  <a:schemeClr val="dk2"/>
                </a:solidFill>
              </a:rPr>
              <a:t>6.940319</a:t>
            </a:r>
            <a:endParaRPr>
              <a:solidFill>
                <a:schemeClr val="dk2"/>
              </a:solidFill>
            </a:endParaRPr>
          </a:p>
          <a:p>
            <a:pPr indent="-298450" lvl="1" marL="914400" rtl="0" algn="l">
              <a:spcBef>
                <a:spcPts val="0"/>
              </a:spcBef>
              <a:spcAft>
                <a:spcPts val="0"/>
              </a:spcAft>
              <a:buClr>
                <a:schemeClr val="dk2"/>
              </a:buClr>
              <a:buSzPts val="1100"/>
              <a:buChar char="○"/>
            </a:pPr>
            <a:r>
              <a:rPr b="1" lang="en-GB">
                <a:solidFill>
                  <a:schemeClr val="dk2"/>
                </a:solidFill>
              </a:rPr>
              <a:t>Normal Rating: </a:t>
            </a:r>
            <a:r>
              <a:rPr lang="en-GB">
                <a:solidFill>
                  <a:schemeClr val="dk2"/>
                </a:solidFill>
              </a:rPr>
              <a:t>7.005210</a:t>
            </a:r>
            <a:endParaRPr>
              <a:solidFill>
                <a:schemeClr val="dk2"/>
              </a:solidFill>
            </a:endParaRPr>
          </a:p>
          <a:p>
            <a:pPr indent="-298450" lvl="1" marL="914400" rtl="0" algn="l">
              <a:spcBef>
                <a:spcPts val="0"/>
              </a:spcBef>
              <a:spcAft>
                <a:spcPts val="0"/>
              </a:spcAft>
              <a:buClr>
                <a:schemeClr val="dk2"/>
              </a:buClr>
              <a:buSzPts val="1100"/>
              <a:buChar char="○"/>
            </a:pPr>
            <a:r>
              <a:rPr b="1" lang="en-GB">
                <a:solidFill>
                  <a:schemeClr val="dk2"/>
                </a:solidFill>
              </a:rPr>
              <a:t>Member Spending: </a:t>
            </a:r>
            <a:r>
              <a:rPr lang="en-GB">
                <a:solidFill>
                  <a:schemeClr val="dk2"/>
                </a:solidFill>
              </a:rPr>
              <a:t>$327.79</a:t>
            </a:r>
            <a:endParaRPr>
              <a:solidFill>
                <a:schemeClr val="dk2"/>
              </a:solidFill>
            </a:endParaRPr>
          </a:p>
          <a:p>
            <a:pPr indent="-298450" lvl="1" marL="914400" rtl="0" algn="l">
              <a:spcBef>
                <a:spcPts val="0"/>
              </a:spcBef>
              <a:spcAft>
                <a:spcPts val="0"/>
              </a:spcAft>
              <a:buClr>
                <a:schemeClr val="dk2"/>
              </a:buClr>
              <a:buSzPts val="1100"/>
              <a:buChar char="○"/>
            </a:pPr>
            <a:r>
              <a:rPr b="1" lang="en-GB">
                <a:solidFill>
                  <a:schemeClr val="dk2"/>
                </a:solidFill>
              </a:rPr>
              <a:t>Normal Spending: </a:t>
            </a:r>
            <a:r>
              <a:rPr lang="en-GB">
                <a:solidFill>
                  <a:schemeClr val="dk2"/>
                </a:solidFill>
              </a:rPr>
              <a:t>$318.12</a:t>
            </a:r>
            <a:endParaRPr sz="1100">
              <a:solidFill>
                <a:schemeClr val="dk2"/>
              </a:solidFill>
            </a:endParaRPr>
          </a:p>
          <a:p>
            <a:pPr indent="0" lvl="0" marL="0" rtl="0" algn="l">
              <a:spcBef>
                <a:spcPts val="1600"/>
              </a:spcBef>
              <a:spcAft>
                <a:spcPts val="0"/>
              </a:spcAft>
              <a:buNone/>
            </a:pPr>
            <a:r>
              <a:rPr b="1" lang="en-GB" sz="1100">
                <a:solidFill>
                  <a:schemeClr val="dk2"/>
                </a:solidFill>
              </a:rPr>
              <a:t>Analysis:</a:t>
            </a:r>
            <a:endParaRPr b="1" sz="1100">
              <a:solidFill>
                <a:schemeClr val="dk2"/>
              </a:solidFill>
            </a:endParaRPr>
          </a:p>
          <a:p>
            <a:pPr indent="0" lvl="0" marL="0" rtl="0" algn="l">
              <a:spcBef>
                <a:spcPts val="0"/>
              </a:spcBef>
              <a:spcAft>
                <a:spcPts val="1600"/>
              </a:spcAft>
              <a:buNone/>
            </a:pPr>
            <a:r>
              <a:rPr lang="en-GB" sz="1100">
                <a:solidFill>
                  <a:srgbClr val="434343"/>
                </a:solidFill>
              </a:rPr>
              <a:t>Customers like this supermarket. The ratings are nearly the same whether a member or normal customer, and with less than a $10 difference, spending averages are also on par.</a:t>
            </a:r>
            <a:endParaRPr sz="1100">
              <a:solidFill>
                <a:srgbClr val="434343"/>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Overview</a:t>
            </a:r>
            <a:endParaRPr sz="1200"/>
          </a:p>
        </p:txBody>
      </p:sp>
      <p:sp>
        <p:nvSpPr>
          <p:cNvPr id="183" name="Google Shape;183;p19"/>
          <p:cNvSpPr txBox="1"/>
          <p:nvPr>
            <p:ph idx="4294967295" type="body"/>
          </p:nvPr>
        </p:nvSpPr>
        <p:spPr>
          <a:xfrm>
            <a:off x="729450" y="1749350"/>
            <a:ext cx="7010100" cy="2628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FFFF"/>
                </a:solidFill>
              </a:rPr>
              <a:t>Dataset consists of historical data from a supermarket that recorded sales from three different </a:t>
            </a:r>
            <a:r>
              <a:rPr lang="en-GB" sz="3000">
                <a:solidFill>
                  <a:srgbClr val="FFFFFF"/>
                </a:solidFill>
              </a:rPr>
              <a:t>branches for three months.</a:t>
            </a:r>
            <a:endParaRPr sz="3000">
              <a:solidFill>
                <a:srgbClr val="FFFFFF"/>
              </a:solidFill>
            </a:endParaRPr>
          </a:p>
          <a:p>
            <a:pPr indent="0" lvl="0" marL="0" rtl="0" algn="l">
              <a:spcBef>
                <a:spcPts val="1600"/>
              </a:spcBef>
              <a:spcAft>
                <a:spcPts val="1600"/>
              </a:spcAft>
              <a:buNone/>
            </a:pPr>
            <a:r>
              <a:t/>
            </a:r>
            <a:endParaRPr sz="3000">
              <a:solidFill>
                <a:srgbClr val="FFFFFF"/>
              </a:solidFill>
            </a:endParaRPr>
          </a:p>
        </p:txBody>
      </p:sp>
      <p:sp>
        <p:nvSpPr>
          <p:cNvPr id="184" name="Google Shape;184;p19"/>
          <p:cNvSpPr txBox="1"/>
          <p:nvPr>
            <p:ph type="title"/>
          </p:nvPr>
        </p:nvSpPr>
        <p:spPr>
          <a:xfrm>
            <a:off x="1066950" y="4599300"/>
            <a:ext cx="7010100" cy="350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GB" sz="1000">
                <a:solidFill>
                  <a:srgbClr val="53C6A1"/>
                </a:solidFill>
              </a:rPr>
              <a:t>Dataset: https://www.kaggle.com/datasets/aungpyaeap/supermarket-sales</a:t>
            </a:r>
            <a:endParaRPr sz="1000">
              <a:solidFill>
                <a:srgbClr val="53C6A1"/>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5" name="Shape 315"/>
        <p:cNvGrpSpPr/>
        <p:nvPr/>
      </p:nvGrpSpPr>
      <p:grpSpPr>
        <a:xfrm>
          <a:off x="0" y="0"/>
          <a:ext cx="0" cy="0"/>
          <a:chOff x="0" y="0"/>
          <a:chExt cx="0" cy="0"/>
        </a:xfrm>
      </p:grpSpPr>
      <p:sp>
        <p:nvSpPr>
          <p:cNvPr id="316" name="Google Shape;316;p37"/>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05</a:t>
            </a:r>
            <a:endParaRPr b="0"/>
          </a:p>
        </p:txBody>
      </p:sp>
      <p:sp>
        <p:nvSpPr>
          <p:cNvPr id="317" name="Google Shape;317;p37"/>
          <p:cNvSpPr txBox="1"/>
          <p:nvPr>
            <p:ph idx="1" type="body"/>
          </p:nvPr>
        </p:nvSpPr>
        <p:spPr>
          <a:xfrm>
            <a:off x="492625" y="2205525"/>
            <a:ext cx="3893400" cy="2709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100"/>
              <a:t>Process:</a:t>
            </a:r>
            <a:endParaRPr sz="1100"/>
          </a:p>
          <a:p>
            <a:pPr indent="-298450" lvl="0" marL="457200" rtl="0" algn="l">
              <a:lnSpc>
                <a:spcPct val="100000"/>
              </a:lnSpc>
              <a:spcBef>
                <a:spcPts val="0"/>
              </a:spcBef>
              <a:spcAft>
                <a:spcPts val="0"/>
              </a:spcAft>
              <a:buSzPts val="1100"/>
              <a:buAutoNum type="arabicPeriod"/>
            </a:pPr>
            <a:r>
              <a:rPr lang="en-GB" sz="1100"/>
              <a:t>Bins and pd.cut were used to classify the ratings into groups based on the time of day</a:t>
            </a:r>
            <a:endParaRPr b="1" sz="1100">
              <a:solidFill>
                <a:srgbClr val="000000"/>
              </a:solidFill>
              <a:highlight>
                <a:srgbClr val="FFFFFF"/>
              </a:highlight>
            </a:endParaRPr>
          </a:p>
          <a:p>
            <a:pPr indent="-298450" lvl="1" marL="914400" rtl="0" algn="l">
              <a:spcBef>
                <a:spcPts val="0"/>
              </a:spcBef>
              <a:spcAft>
                <a:spcPts val="0"/>
              </a:spcAft>
              <a:buClr>
                <a:srgbClr val="000000"/>
              </a:buClr>
              <a:buSzPts val="1100"/>
              <a:buChar char="○"/>
            </a:pPr>
            <a:r>
              <a:rPr b="1" lang="en-GB">
                <a:solidFill>
                  <a:srgbClr val="000000"/>
                </a:solidFill>
                <a:highlight>
                  <a:srgbClr val="FFFFFF"/>
                </a:highlight>
              </a:rPr>
              <a:t>Morning</a:t>
            </a:r>
            <a:r>
              <a:rPr lang="en-GB">
                <a:solidFill>
                  <a:srgbClr val="000000"/>
                </a:solidFill>
                <a:highlight>
                  <a:srgbClr val="FFFFFF"/>
                </a:highlight>
              </a:rPr>
              <a:t>: 6.96</a:t>
            </a:r>
            <a:endParaRPr>
              <a:solidFill>
                <a:srgbClr val="000000"/>
              </a:solidFill>
              <a:highlight>
                <a:srgbClr val="FFFFFF"/>
              </a:highlight>
            </a:endParaRPr>
          </a:p>
          <a:p>
            <a:pPr indent="-298450" lvl="1" marL="914400" rtl="0" algn="l">
              <a:spcBef>
                <a:spcPts val="0"/>
              </a:spcBef>
              <a:spcAft>
                <a:spcPts val="0"/>
              </a:spcAft>
              <a:buClr>
                <a:srgbClr val="000000"/>
              </a:buClr>
              <a:buSzPts val="1100"/>
              <a:buChar char="○"/>
            </a:pPr>
            <a:r>
              <a:rPr b="1" lang="en-GB">
                <a:solidFill>
                  <a:srgbClr val="000000"/>
                </a:solidFill>
                <a:highlight>
                  <a:srgbClr val="FFFFFF"/>
                </a:highlight>
              </a:rPr>
              <a:t>Midday</a:t>
            </a:r>
            <a:r>
              <a:rPr lang="en-GB">
                <a:solidFill>
                  <a:srgbClr val="000000"/>
                </a:solidFill>
                <a:highlight>
                  <a:srgbClr val="FFFFFF"/>
                </a:highlight>
              </a:rPr>
              <a:t>: 7.15</a:t>
            </a:r>
            <a:endParaRPr>
              <a:solidFill>
                <a:srgbClr val="000000"/>
              </a:solidFill>
              <a:highlight>
                <a:srgbClr val="FFFFFF"/>
              </a:highlight>
            </a:endParaRPr>
          </a:p>
          <a:p>
            <a:pPr indent="-298450" lvl="1" marL="914400" rtl="0" algn="l">
              <a:spcBef>
                <a:spcPts val="0"/>
              </a:spcBef>
              <a:spcAft>
                <a:spcPts val="0"/>
              </a:spcAft>
              <a:buClr>
                <a:srgbClr val="000000"/>
              </a:buClr>
              <a:buSzPts val="1100"/>
              <a:buChar char="○"/>
            </a:pPr>
            <a:r>
              <a:rPr b="1" lang="en-GB">
                <a:solidFill>
                  <a:srgbClr val="000000"/>
                </a:solidFill>
                <a:highlight>
                  <a:srgbClr val="FFFFFF"/>
                </a:highlight>
              </a:rPr>
              <a:t>Afternoon</a:t>
            </a:r>
            <a:r>
              <a:rPr lang="en-GB">
                <a:solidFill>
                  <a:srgbClr val="000000"/>
                </a:solidFill>
                <a:highlight>
                  <a:srgbClr val="FFFFFF"/>
                </a:highlight>
              </a:rPr>
              <a:t>: 6.9</a:t>
            </a:r>
            <a:endParaRPr>
              <a:solidFill>
                <a:srgbClr val="000000"/>
              </a:solidFill>
              <a:highlight>
                <a:srgbClr val="FFFFFF"/>
              </a:highlight>
            </a:endParaRPr>
          </a:p>
          <a:p>
            <a:pPr indent="-298450" lvl="1" marL="914400" rtl="0" algn="l">
              <a:spcBef>
                <a:spcPts val="0"/>
              </a:spcBef>
              <a:spcAft>
                <a:spcPts val="0"/>
              </a:spcAft>
              <a:buClr>
                <a:srgbClr val="000000"/>
              </a:buClr>
              <a:buSzPts val="1100"/>
              <a:buChar char="○"/>
            </a:pPr>
            <a:r>
              <a:rPr b="1" lang="en-GB">
                <a:solidFill>
                  <a:srgbClr val="000000"/>
                </a:solidFill>
                <a:highlight>
                  <a:srgbClr val="FFFFFF"/>
                </a:highlight>
              </a:rPr>
              <a:t>Early Evening: </a:t>
            </a:r>
            <a:r>
              <a:rPr lang="en-GB">
                <a:solidFill>
                  <a:srgbClr val="000000"/>
                </a:solidFill>
                <a:highlight>
                  <a:srgbClr val="FFFFFF"/>
                </a:highlight>
              </a:rPr>
              <a:t>6.89</a:t>
            </a:r>
            <a:endParaRPr>
              <a:solidFill>
                <a:srgbClr val="000000"/>
              </a:solidFill>
              <a:highlight>
                <a:srgbClr val="FFFFFF"/>
              </a:highlight>
            </a:endParaRPr>
          </a:p>
          <a:p>
            <a:pPr indent="-298450" lvl="1" marL="914400" rtl="0" algn="l">
              <a:spcBef>
                <a:spcPts val="0"/>
              </a:spcBef>
              <a:spcAft>
                <a:spcPts val="0"/>
              </a:spcAft>
              <a:buClr>
                <a:srgbClr val="000000"/>
              </a:buClr>
              <a:buSzPts val="1100"/>
              <a:buChar char="○"/>
            </a:pPr>
            <a:r>
              <a:rPr b="1" lang="en-GB">
                <a:solidFill>
                  <a:srgbClr val="000000"/>
                </a:solidFill>
                <a:highlight>
                  <a:srgbClr val="FFFFFF"/>
                </a:highlight>
              </a:rPr>
              <a:t>Evening</a:t>
            </a:r>
            <a:r>
              <a:rPr lang="en-GB">
                <a:solidFill>
                  <a:srgbClr val="000000"/>
                </a:solidFill>
                <a:highlight>
                  <a:srgbClr val="FFFFFF"/>
                </a:highlight>
              </a:rPr>
              <a:t>: 6.94</a:t>
            </a:r>
            <a:endParaRPr>
              <a:solidFill>
                <a:srgbClr val="000000"/>
              </a:solidFill>
              <a:highlight>
                <a:srgbClr val="FFFFFF"/>
              </a:highlight>
            </a:endParaRPr>
          </a:p>
          <a:p>
            <a:pPr indent="0" lvl="0" marL="0" rtl="0" algn="l">
              <a:spcBef>
                <a:spcPts val="0"/>
              </a:spcBef>
              <a:spcAft>
                <a:spcPts val="0"/>
              </a:spcAft>
              <a:buNone/>
            </a:pPr>
            <a:r>
              <a:t/>
            </a:r>
            <a:endParaRPr b="1" sz="1100">
              <a:solidFill>
                <a:schemeClr val="dk2"/>
              </a:solidFill>
            </a:endParaRPr>
          </a:p>
          <a:p>
            <a:pPr indent="0" lvl="0" marL="0" rtl="0" algn="l">
              <a:spcBef>
                <a:spcPts val="0"/>
              </a:spcBef>
              <a:spcAft>
                <a:spcPts val="0"/>
              </a:spcAft>
              <a:buNone/>
            </a:pPr>
            <a:r>
              <a:rPr b="1" lang="en-GB" sz="1100">
                <a:solidFill>
                  <a:schemeClr val="dk2"/>
                </a:solidFill>
              </a:rPr>
              <a:t>Analysis:</a:t>
            </a:r>
            <a:endParaRPr b="1" sz="1100">
              <a:solidFill>
                <a:schemeClr val="dk2"/>
              </a:solidFill>
            </a:endParaRPr>
          </a:p>
          <a:p>
            <a:pPr indent="0" lvl="0" marL="0" rtl="0" algn="l">
              <a:spcBef>
                <a:spcPts val="0"/>
              </a:spcBef>
              <a:spcAft>
                <a:spcPts val="1600"/>
              </a:spcAft>
              <a:buNone/>
            </a:pPr>
            <a:r>
              <a:rPr lang="en-GB" sz="1100">
                <a:solidFill>
                  <a:srgbClr val="434343"/>
                </a:solidFill>
              </a:rPr>
              <a:t>There is not a significant difference in when customers shop. Once again, the ratings remain extremely consistent throughout the day. </a:t>
            </a:r>
            <a:endParaRPr sz="1100">
              <a:solidFill>
                <a:srgbClr val="434343"/>
              </a:solidFill>
            </a:endParaRPr>
          </a:p>
        </p:txBody>
      </p:sp>
      <p:pic>
        <p:nvPicPr>
          <p:cNvPr id="318" name="Google Shape;318;p37"/>
          <p:cNvPicPr preferRelativeResize="0"/>
          <p:nvPr/>
        </p:nvPicPr>
        <p:blipFill>
          <a:blip r:embed="rId3">
            <a:alphaModFix/>
          </a:blip>
          <a:stretch>
            <a:fillRect/>
          </a:stretch>
        </p:blipFill>
        <p:spPr>
          <a:xfrm>
            <a:off x="4336950" y="503100"/>
            <a:ext cx="4807050" cy="45864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322" name="Shape 322"/>
        <p:cNvGrpSpPr/>
        <p:nvPr/>
      </p:nvGrpSpPr>
      <p:grpSpPr>
        <a:xfrm>
          <a:off x="0" y="0"/>
          <a:ext cx="0" cy="0"/>
          <a:chOff x="0" y="0"/>
          <a:chExt cx="0" cy="0"/>
        </a:xfrm>
      </p:grpSpPr>
      <p:sp>
        <p:nvSpPr>
          <p:cNvPr id="323" name="Google Shape;323;p38"/>
          <p:cNvSpPr txBox="1"/>
          <p:nvPr/>
        </p:nvSpPr>
        <p:spPr>
          <a:xfrm>
            <a:off x="686425" y="2297400"/>
            <a:ext cx="8199600" cy="1505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Which payment method is the most popular among customers? Is there a difference in spending patterns based on the payment method used?</a:t>
            </a:r>
            <a:endParaRPr sz="2900">
              <a:latin typeface="Lato"/>
              <a:ea typeface="Lato"/>
              <a:cs typeface="Lato"/>
              <a:sym typeface="Lato"/>
            </a:endParaRPr>
          </a:p>
        </p:txBody>
      </p:sp>
      <p:sp>
        <p:nvSpPr>
          <p:cNvPr id="324" name="Google Shape;324;p38"/>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06</a:t>
            </a:r>
            <a:endParaRPr b="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8" name="Shape 328"/>
        <p:cNvGrpSpPr/>
        <p:nvPr/>
      </p:nvGrpSpPr>
      <p:grpSpPr>
        <a:xfrm>
          <a:off x="0" y="0"/>
          <a:ext cx="0" cy="0"/>
          <a:chOff x="0" y="0"/>
          <a:chExt cx="0" cy="0"/>
        </a:xfrm>
      </p:grpSpPr>
      <p:sp>
        <p:nvSpPr>
          <p:cNvPr id="329" name="Google Shape;329;p39"/>
          <p:cNvSpPr txBox="1"/>
          <p:nvPr>
            <p:ph type="title"/>
          </p:nvPr>
        </p:nvSpPr>
        <p:spPr>
          <a:xfrm>
            <a:off x="730725" y="12808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06</a:t>
            </a:r>
            <a:endParaRPr b="0"/>
          </a:p>
        </p:txBody>
      </p:sp>
      <p:sp>
        <p:nvSpPr>
          <p:cNvPr id="330" name="Google Shape;330;p39"/>
          <p:cNvSpPr txBox="1"/>
          <p:nvPr>
            <p:ph idx="1" type="body"/>
          </p:nvPr>
        </p:nvSpPr>
        <p:spPr>
          <a:xfrm>
            <a:off x="647525" y="3697350"/>
            <a:ext cx="3893400" cy="20898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rPr b="1" lang="en-GB">
                <a:solidFill>
                  <a:srgbClr val="000000"/>
                </a:solidFill>
                <a:highlight>
                  <a:srgbClr val="FFFFFF"/>
                </a:highlight>
                <a:latin typeface="Arial"/>
                <a:ea typeface="Arial"/>
                <a:cs typeface="Arial"/>
                <a:sym typeface="Arial"/>
              </a:rPr>
              <a:t>Which payment method is most popular amongst customers?</a:t>
            </a:r>
            <a:endParaRPr b="1">
              <a:solidFill>
                <a:srgbClr val="000000"/>
              </a:solidFill>
              <a:highlight>
                <a:srgbClr val="FFFFFF"/>
              </a:highlight>
              <a:latin typeface="Arial"/>
              <a:ea typeface="Arial"/>
              <a:cs typeface="Arial"/>
              <a:sym typeface="Arial"/>
            </a:endParaRPr>
          </a:p>
          <a:p>
            <a:pPr indent="0" lvl="0" marL="0" rtl="0" algn="l">
              <a:spcBef>
                <a:spcPts val="1800"/>
              </a:spcBef>
              <a:spcAft>
                <a:spcPts val="0"/>
              </a:spcAft>
              <a:buNone/>
            </a:pPr>
            <a:r>
              <a:rPr lang="en-GB" sz="1100">
                <a:solidFill>
                  <a:srgbClr val="000000"/>
                </a:solidFill>
                <a:highlight>
                  <a:srgbClr val="FFFFFF"/>
                </a:highlight>
                <a:latin typeface="Arial"/>
                <a:ea typeface="Arial"/>
                <a:cs typeface="Arial"/>
                <a:sym typeface="Arial"/>
              </a:rPr>
              <a:t>EWallet is the most popular </a:t>
            </a:r>
            <a:r>
              <a:rPr lang="en-GB" sz="1100">
                <a:solidFill>
                  <a:srgbClr val="000000"/>
                </a:solidFill>
                <a:highlight>
                  <a:srgbClr val="FFFFFF"/>
                </a:highlight>
                <a:latin typeface="Arial"/>
                <a:ea typeface="Arial"/>
                <a:cs typeface="Arial"/>
                <a:sym typeface="Arial"/>
              </a:rPr>
              <a:t>with</a:t>
            </a:r>
            <a:r>
              <a:rPr lang="en-GB" sz="1100">
                <a:solidFill>
                  <a:srgbClr val="000000"/>
                </a:solidFill>
                <a:highlight>
                  <a:srgbClr val="FFFFFF"/>
                </a:highlight>
                <a:latin typeface="Arial"/>
                <a:ea typeface="Arial"/>
                <a:cs typeface="Arial"/>
                <a:sym typeface="Arial"/>
              </a:rPr>
              <a:t> 338 sales.  But Cash is really close with 334 sales.</a:t>
            </a:r>
            <a:endParaRPr sz="1100"/>
          </a:p>
          <a:p>
            <a:pPr indent="0" lvl="0" marL="0" rtl="0" algn="l">
              <a:spcBef>
                <a:spcPts val="400"/>
              </a:spcBef>
              <a:spcAft>
                <a:spcPts val="1600"/>
              </a:spcAft>
              <a:buNone/>
            </a:pPr>
            <a:r>
              <a:t/>
            </a:r>
            <a:endParaRPr sz="1100"/>
          </a:p>
        </p:txBody>
      </p:sp>
      <p:pic>
        <p:nvPicPr>
          <p:cNvPr id="331" name="Google Shape;331;p39"/>
          <p:cNvPicPr preferRelativeResize="0"/>
          <p:nvPr/>
        </p:nvPicPr>
        <p:blipFill>
          <a:blip r:embed="rId3">
            <a:alphaModFix/>
          </a:blip>
          <a:stretch>
            <a:fillRect/>
          </a:stretch>
        </p:blipFill>
        <p:spPr>
          <a:xfrm>
            <a:off x="5443179" y="1371800"/>
            <a:ext cx="2924075" cy="2989900"/>
          </a:xfrm>
          <a:prstGeom prst="rect">
            <a:avLst/>
          </a:prstGeom>
          <a:noFill/>
          <a:ln>
            <a:noFill/>
          </a:ln>
        </p:spPr>
      </p:pic>
      <p:sp>
        <p:nvSpPr>
          <p:cNvPr id="332" name="Google Shape;332;p39"/>
          <p:cNvSpPr txBox="1"/>
          <p:nvPr/>
        </p:nvSpPr>
        <p:spPr>
          <a:xfrm>
            <a:off x="647525" y="2104275"/>
            <a:ext cx="3000000" cy="1911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100">
                <a:solidFill>
                  <a:schemeClr val="accent1"/>
                </a:solidFill>
                <a:latin typeface="Lato"/>
                <a:ea typeface="Lato"/>
                <a:cs typeface="Lato"/>
                <a:sym typeface="Lato"/>
              </a:rPr>
              <a:t>Process:</a:t>
            </a:r>
            <a:endParaRPr sz="1100">
              <a:solidFill>
                <a:schemeClr val="accent1"/>
              </a:solidFill>
              <a:latin typeface="Lato"/>
              <a:ea typeface="Lato"/>
              <a:cs typeface="Lato"/>
              <a:sym typeface="Lato"/>
            </a:endParaRPr>
          </a:p>
          <a:p>
            <a:pPr indent="-298450" lvl="0" marL="457200" rtl="0" algn="l">
              <a:lnSpc>
                <a:spcPct val="115000"/>
              </a:lnSpc>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Used the str.contains.sum() function to count the number of occurrences of each payment method in the Payment column.</a:t>
            </a:r>
            <a:endParaRPr sz="1100">
              <a:solidFill>
                <a:schemeClr val="accent1"/>
              </a:solidFill>
              <a:latin typeface="Lato"/>
              <a:ea typeface="Lato"/>
              <a:cs typeface="Lato"/>
              <a:sym typeface="Lato"/>
            </a:endParaRPr>
          </a:p>
          <a:p>
            <a:pPr indent="-298450" lvl="0" marL="457200" rtl="0" algn="l">
              <a:lnSpc>
                <a:spcPct val="115000"/>
              </a:lnSpc>
              <a:spcBef>
                <a:spcPts val="0"/>
              </a:spcBef>
              <a:spcAft>
                <a:spcPts val="0"/>
              </a:spcAft>
              <a:buClr>
                <a:schemeClr val="accent1"/>
              </a:buClr>
              <a:buSzPts val="1100"/>
              <a:buFont typeface="Lato"/>
              <a:buChar char="-"/>
            </a:pPr>
            <a:r>
              <a:rPr lang="en-GB" sz="1100">
                <a:solidFill>
                  <a:schemeClr val="accent1"/>
                </a:solidFill>
                <a:latin typeface="Lato"/>
                <a:ea typeface="Lato"/>
                <a:cs typeface="Lato"/>
                <a:sym typeface="Lato"/>
              </a:rPr>
              <a:t>For the pie chart, we used the .value_counts() function to count the number of occurrences of each unique word. We then used plt.pie()</a:t>
            </a:r>
            <a:endParaRPr sz="1100">
              <a:solidFill>
                <a:schemeClr val="accent1"/>
              </a:solidFill>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40"/>
          <p:cNvSpPr txBox="1"/>
          <p:nvPr>
            <p:ph type="title"/>
          </p:nvPr>
        </p:nvSpPr>
        <p:spPr>
          <a:xfrm>
            <a:off x="730725" y="128080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06</a:t>
            </a:r>
            <a:endParaRPr b="0"/>
          </a:p>
        </p:txBody>
      </p:sp>
      <p:sp>
        <p:nvSpPr>
          <p:cNvPr id="338" name="Google Shape;338;p40"/>
          <p:cNvSpPr txBox="1"/>
          <p:nvPr>
            <p:ph idx="1" type="body"/>
          </p:nvPr>
        </p:nvSpPr>
        <p:spPr>
          <a:xfrm>
            <a:off x="730725" y="2766925"/>
            <a:ext cx="3893400" cy="2089800"/>
          </a:xfrm>
          <a:prstGeom prst="rect">
            <a:avLst/>
          </a:prstGeom>
        </p:spPr>
        <p:txBody>
          <a:bodyPr anchorCtr="0" anchor="t" bIns="91425" lIns="91425" spcFirstLastPara="1" rIns="91425" wrap="square" tIns="91425">
            <a:noAutofit/>
          </a:bodyPr>
          <a:lstStyle/>
          <a:p>
            <a:pPr indent="0" lvl="0" marL="0" rtl="0" algn="l">
              <a:spcBef>
                <a:spcPts val="1800"/>
              </a:spcBef>
              <a:spcAft>
                <a:spcPts val="0"/>
              </a:spcAft>
              <a:buNone/>
            </a:pPr>
            <a:r>
              <a:t/>
            </a:r>
            <a:endParaRPr sz="1100"/>
          </a:p>
          <a:p>
            <a:pPr indent="0" lvl="0" marL="0" rtl="0" algn="l">
              <a:spcBef>
                <a:spcPts val="1400"/>
              </a:spcBef>
              <a:spcAft>
                <a:spcPts val="0"/>
              </a:spcAft>
              <a:buNone/>
            </a:pPr>
            <a:r>
              <a:rPr b="1" lang="en-GB">
                <a:solidFill>
                  <a:srgbClr val="000000"/>
                </a:solidFill>
                <a:highlight>
                  <a:srgbClr val="FFFFFF"/>
                </a:highlight>
                <a:latin typeface="Arial"/>
                <a:ea typeface="Arial"/>
                <a:cs typeface="Arial"/>
                <a:sym typeface="Arial"/>
              </a:rPr>
              <a:t>Are there any spending patterns based on the payment method used?</a:t>
            </a:r>
            <a:endParaRPr b="1" sz="1100">
              <a:solidFill>
                <a:schemeClr val="dk2"/>
              </a:solidFill>
            </a:endParaRPr>
          </a:p>
          <a:p>
            <a:pPr indent="-295275" lvl="0" marL="457200" rtl="0" algn="l">
              <a:spcBef>
                <a:spcPts val="1100"/>
              </a:spcBef>
              <a:spcAft>
                <a:spcPts val="0"/>
              </a:spcAft>
              <a:buClr>
                <a:srgbClr val="000000"/>
              </a:buClr>
              <a:buSzPts val="1050"/>
              <a:buFont typeface="Arial"/>
              <a:buChar char="●"/>
            </a:pPr>
            <a:r>
              <a:rPr lang="en-GB" sz="1050">
                <a:solidFill>
                  <a:srgbClr val="000000"/>
                </a:solidFill>
                <a:highlight>
                  <a:srgbClr val="FFFFFF"/>
                </a:highlight>
                <a:latin typeface="Arial"/>
                <a:ea typeface="Arial"/>
                <a:cs typeface="Arial"/>
                <a:sym typeface="Arial"/>
              </a:rPr>
              <a:t>Health and beauty is the most popular product line</a:t>
            </a:r>
            <a:endParaRPr sz="1050">
              <a:solidFill>
                <a:srgbClr val="000000"/>
              </a:solidFill>
              <a:highlight>
                <a:srgbClr val="FFFFFF"/>
              </a:highlight>
              <a:latin typeface="Arial"/>
              <a:ea typeface="Arial"/>
              <a:cs typeface="Arial"/>
              <a:sym typeface="Arial"/>
            </a:endParaRPr>
          </a:p>
          <a:p>
            <a:pPr indent="-295275" lvl="0" marL="457200" rtl="0" algn="l">
              <a:spcBef>
                <a:spcPts val="0"/>
              </a:spcBef>
              <a:spcAft>
                <a:spcPts val="0"/>
              </a:spcAft>
              <a:buClr>
                <a:srgbClr val="000000"/>
              </a:buClr>
              <a:buSzPts val="1050"/>
              <a:buFont typeface="Arial"/>
              <a:buChar char="●"/>
            </a:pPr>
            <a:r>
              <a:rPr lang="en-GB" sz="1050">
                <a:solidFill>
                  <a:srgbClr val="000000"/>
                </a:solidFill>
                <a:highlight>
                  <a:srgbClr val="FFFFFF"/>
                </a:highlight>
                <a:latin typeface="Arial"/>
                <a:ea typeface="Arial"/>
                <a:cs typeface="Arial"/>
                <a:sym typeface="Arial"/>
              </a:rPr>
              <a:t>For Sports and travel, Cash is more frequently used</a:t>
            </a:r>
            <a:endParaRPr sz="1050">
              <a:solidFill>
                <a:srgbClr val="000000"/>
              </a:solidFill>
              <a:highlight>
                <a:srgbClr val="FFFFFF"/>
              </a:highlight>
              <a:latin typeface="Arial"/>
              <a:ea typeface="Arial"/>
              <a:cs typeface="Arial"/>
              <a:sym typeface="Arial"/>
            </a:endParaRPr>
          </a:p>
          <a:p>
            <a:pPr indent="-295275" lvl="0" marL="457200" rtl="0" algn="l">
              <a:spcBef>
                <a:spcPts val="0"/>
              </a:spcBef>
              <a:spcAft>
                <a:spcPts val="0"/>
              </a:spcAft>
              <a:buClr>
                <a:srgbClr val="000000"/>
              </a:buClr>
              <a:buSzPts val="1050"/>
              <a:buFont typeface="Arial"/>
              <a:buChar char="●"/>
            </a:pPr>
            <a:r>
              <a:rPr lang="en-GB" sz="1050">
                <a:solidFill>
                  <a:srgbClr val="000000"/>
                </a:solidFill>
                <a:highlight>
                  <a:srgbClr val="FFFFFF"/>
                </a:highlight>
                <a:latin typeface="Arial"/>
                <a:ea typeface="Arial"/>
                <a:cs typeface="Arial"/>
                <a:sym typeface="Arial"/>
              </a:rPr>
              <a:t>People prefer to use Ewallet for Home and lifestyle accessories</a:t>
            </a:r>
            <a:endParaRPr sz="1050">
              <a:solidFill>
                <a:srgbClr val="000000"/>
              </a:solidFill>
              <a:highlight>
                <a:srgbClr val="FFFFFF"/>
              </a:highlight>
              <a:latin typeface="Arial"/>
              <a:ea typeface="Arial"/>
              <a:cs typeface="Arial"/>
              <a:sym typeface="Arial"/>
            </a:endParaRPr>
          </a:p>
          <a:p>
            <a:pPr indent="-295275" lvl="0" marL="457200" rtl="0" algn="l">
              <a:spcBef>
                <a:spcPts val="0"/>
              </a:spcBef>
              <a:spcAft>
                <a:spcPts val="0"/>
              </a:spcAft>
              <a:buClr>
                <a:srgbClr val="000000"/>
              </a:buClr>
              <a:buSzPts val="1050"/>
              <a:buFont typeface="Arial"/>
              <a:buChar char="●"/>
            </a:pPr>
            <a:r>
              <a:rPr lang="en-GB" sz="1050">
                <a:solidFill>
                  <a:srgbClr val="000000"/>
                </a:solidFill>
                <a:highlight>
                  <a:srgbClr val="FFFFFF"/>
                </a:highlight>
                <a:latin typeface="Arial"/>
                <a:ea typeface="Arial"/>
                <a:cs typeface="Arial"/>
                <a:sym typeface="Arial"/>
              </a:rPr>
              <a:t>Credit card is by far the least popular payment method for electronic accessories</a:t>
            </a:r>
            <a:endParaRPr sz="1050">
              <a:solidFill>
                <a:srgbClr val="000000"/>
              </a:solidFill>
              <a:highlight>
                <a:srgbClr val="FFFFFF"/>
              </a:highlight>
              <a:latin typeface="Arial"/>
              <a:ea typeface="Arial"/>
              <a:cs typeface="Arial"/>
              <a:sym typeface="Arial"/>
            </a:endParaRPr>
          </a:p>
          <a:p>
            <a:pPr indent="0" lvl="0" marL="0" rtl="0" algn="l">
              <a:spcBef>
                <a:spcPts val="500"/>
              </a:spcBef>
              <a:spcAft>
                <a:spcPts val="1600"/>
              </a:spcAft>
              <a:buNone/>
            </a:pPr>
            <a:r>
              <a:t/>
            </a:r>
            <a:endParaRPr sz="1100"/>
          </a:p>
        </p:txBody>
      </p:sp>
      <p:pic>
        <p:nvPicPr>
          <p:cNvPr id="339" name="Google Shape;339;p40"/>
          <p:cNvPicPr preferRelativeResize="0"/>
          <p:nvPr/>
        </p:nvPicPr>
        <p:blipFill>
          <a:blip r:embed="rId3">
            <a:alphaModFix/>
          </a:blip>
          <a:stretch>
            <a:fillRect/>
          </a:stretch>
        </p:blipFill>
        <p:spPr>
          <a:xfrm>
            <a:off x="5243500" y="1376675"/>
            <a:ext cx="3656500" cy="3304325"/>
          </a:xfrm>
          <a:prstGeom prst="rect">
            <a:avLst/>
          </a:prstGeom>
          <a:noFill/>
          <a:ln>
            <a:noFill/>
          </a:ln>
        </p:spPr>
      </p:pic>
      <p:sp>
        <p:nvSpPr>
          <p:cNvPr id="340" name="Google Shape;340;p40"/>
          <p:cNvSpPr txBox="1"/>
          <p:nvPr/>
        </p:nvSpPr>
        <p:spPr>
          <a:xfrm>
            <a:off x="730725" y="2110350"/>
            <a:ext cx="3000000" cy="1400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GB" sz="1000">
                <a:solidFill>
                  <a:schemeClr val="accent1"/>
                </a:solidFill>
                <a:latin typeface="Lato"/>
                <a:ea typeface="Lato"/>
                <a:cs typeface="Lato"/>
                <a:sym typeface="Lato"/>
              </a:rPr>
              <a:t>Process:</a:t>
            </a:r>
            <a:endParaRPr sz="1000">
              <a:solidFill>
                <a:schemeClr val="accent1"/>
              </a:solidFill>
              <a:latin typeface="Lato"/>
              <a:ea typeface="Lato"/>
              <a:cs typeface="Lato"/>
              <a:sym typeface="Lato"/>
            </a:endParaRPr>
          </a:p>
          <a:p>
            <a:pPr indent="-292100" lvl="0" marL="457200" rtl="0" algn="l">
              <a:lnSpc>
                <a:spcPct val="115000"/>
              </a:lnSpc>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Used the </a:t>
            </a:r>
            <a:r>
              <a:rPr lang="en-GB" sz="1000">
                <a:solidFill>
                  <a:schemeClr val="accent1"/>
                </a:solidFill>
                <a:latin typeface="Lato"/>
                <a:ea typeface="Lato"/>
                <a:cs typeface="Lato"/>
                <a:sym typeface="Lato"/>
              </a:rPr>
              <a:t>groupby function to count</a:t>
            </a:r>
            <a:r>
              <a:rPr lang="en-GB" sz="1000">
                <a:solidFill>
                  <a:schemeClr val="accent1"/>
                </a:solidFill>
                <a:latin typeface="Lato"/>
                <a:ea typeface="Lato"/>
                <a:cs typeface="Lato"/>
                <a:sym typeface="Lato"/>
              </a:rPr>
              <a:t> the </a:t>
            </a:r>
            <a:r>
              <a:rPr lang="en-GB" sz="1000">
                <a:solidFill>
                  <a:schemeClr val="accent1"/>
                </a:solidFill>
                <a:latin typeface="Lato"/>
                <a:ea typeface="Lato"/>
                <a:cs typeface="Lato"/>
                <a:sym typeface="Lato"/>
              </a:rPr>
              <a:t>occurrences</a:t>
            </a:r>
            <a:r>
              <a:rPr lang="en-GB" sz="1000">
                <a:solidFill>
                  <a:schemeClr val="accent1"/>
                </a:solidFill>
                <a:latin typeface="Lato"/>
                <a:ea typeface="Lato"/>
                <a:cs typeface="Lato"/>
                <a:sym typeface="Lato"/>
              </a:rPr>
              <a:t> of each payment method and product line combinations</a:t>
            </a:r>
            <a:endParaRPr sz="1000">
              <a:solidFill>
                <a:schemeClr val="accent1"/>
              </a:solidFill>
              <a:latin typeface="Lato"/>
              <a:ea typeface="Lato"/>
              <a:cs typeface="Lato"/>
              <a:sym typeface="Lato"/>
            </a:endParaRPr>
          </a:p>
          <a:p>
            <a:pPr indent="-292100" lvl="0" marL="457200" rtl="0" algn="l">
              <a:lnSpc>
                <a:spcPct val="115000"/>
              </a:lnSpc>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Sorted them by the total count of each payment method </a:t>
            </a:r>
            <a:endParaRPr sz="1000">
              <a:solidFill>
                <a:schemeClr val="accent1"/>
              </a:solidFill>
              <a:latin typeface="Lato"/>
              <a:ea typeface="Lato"/>
              <a:cs typeface="Lato"/>
              <a:sym typeface="Lato"/>
            </a:endParaRPr>
          </a:p>
          <a:p>
            <a:pPr indent="-292100" lvl="0" marL="457200" rtl="0" algn="l">
              <a:lnSpc>
                <a:spcPct val="115000"/>
              </a:lnSpc>
              <a:spcBef>
                <a:spcPts val="0"/>
              </a:spcBef>
              <a:spcAft>
                <a:spcPts val="0"/>
              </a:spcAft>
              <a:buClr>
                <a:schemeClr val="accent1"/>
              </a:buClr>
              <a:buSzPts val="1000"/>
              <a:buFont typeface="Lato"/>
              <a:buChar char="-"/>
            </a:pPr>
            <a:r>
              <a:rPr lang="en-GB" sz="1000">
                <a:solidFill>
                  <a:schemeClr val="accent1"/>
                </a:solidFill>
                <a:latin typeface="Lato"/>
                <a:ea typeface="Lato"/>
                <a:cs typeface="Lato"/>
                <a:sym typeface="Lato"/>
              </a:rPr>
              <a:t>Plotted the sorted counts using a bar plot.</a:t>
            </a:r>
            <a:endParaRPr sz="1000">
              <a:solidFill>
                <a:schemeClr val="accent1"/>
              </a:solidFill>
              <a:latin typeface="Lato"/>
              <a:ea typeface="Lato"/>
              <a:cs typeface="Lato"/>
              <a:sym typeface="Lato"/>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BFA5"/>
        </a:solidFill>
      </p:bgPr>
    </p:bg>
    <p:spTree>
      <p:nvGrpSpPr>
        <p:cNvPr id="344" name="Shape 344"/>
        <p:cNvGrpSpPr/>
        <p:nvPr/>
      </p:nvGrpSpPr>
      <p:grpSpPr>
        <a:xfrm>
          <a:off x="0" y="0"/>
          <a:ext cx="0" cy="0"/>
          <a:chOff x="0" y="0"/>
          <a:chExt cx="0" cy="0"/>
        </a:xfrm>
      </p:grpSpPr>
      <p:sp>
        <p:nvSpPr>
          <p:cNvPr id="345" name="Google Shape;345;p41"/>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3900">
                <a:solidFill>
                  <a:schemeClr val="lt1"/>
                </a:solidFill>
              </a:rPr>
              <a:t>Thank you.</a:t>
            </a:r>
            <a:endParaRPr sz="3900">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BFA5"/>
        </a:solidFill>
      </p:bgPr>
    </p:bg>
    <p:spTree>
      <p:nvGrpSpPr>
        <p:cNvPr id="188" name="Shape 188"/>
        <p:cNvGrpSpPr/>
        <p:nvPr/>
      </p:nvGrpSpPr>
      <p:grpSpPr>
        <a:xfrm>
          <a:off x="0" y="0"/>
          <a:ext cx="0" cy="0"/>
          <a:chOff x="0" y="0"/>
          <a:chExt cx="0" cy="0"/>
        </a:xfrm>
      </p:grpSpPr>
      <p:sp>
        <p:nvSpPr>
          <p:cNvPr id="189" name="Google Shape;189;p20"/>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Data Structure - Columns</a:t>
            </a:r>
            <a:endParaRPr sz="1200"/>
          </a:p>
        </p:txBody>
      </p:sp>
      <p:sp>
        <p:nvSpPr>
          <p:cNvPr id="190" name="Google Shape;190;p20"/>
          <p:cNvSpPr txBox="1"/>
          <p:nvPr>
            <p:ph idx="4294967295" type="body"/>
          </p:nvPr>
        </p:nvSpPr>
        <p:spPr>
          <a:xfrm>
            <a:off x="351150" y="1616925"/>
            <a:ext cx="8183700" cy="3590700"/>
          </a:xfrm>
          <a:prstGeom prst="rect">
            <a:avLst/>
          </a:prstGeom>
        </p:spPr>
        <p:txBody>
          <a:bodyPr anchorCtr="0" anchor="t" bIns="91425" lIns="91425" spcFirstLastPara="1" rIns="91425" wrap="square" tIns="91425">
            <a:noAutofit/>
          </a:bodyPr>
          <a:lstStyle/>
          <a:p>
            <a:pPr indent="-292100" lvl="0" marL="457200" rtl="0" algn="l">
              <a:lnSpc>
                <a:spcPct val="115000"/>
              </a:lnSpc>
              <a:spcBef>
                <a:spcPts val="0"/>
              </a:spcBef>
              <a:spcAft>
                <a:spcPts val="0"/>
              </a:spcAft>
              <a:buClr>
                <a:schemeClr val="lt1"/>
              </a:buClr>
              <a:buSzPts val="1000"/>
              <a:buChar char="●"/>
            </a:pPr>
            <a:r>
              <a:rPr lang="en-GB" sz="1000">
                <a:solidFill>
                  <a:schemeClr val="lt1"/>
                </a:solidFill>
              </a:rPr>
              <a:t>Invoice id: Computer generated sales slip invoice identification number</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Branch: Branch of supercenter (3 branches are available identified by A, B and C).</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City: Location of supercenters</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Customer type: Type of customers, recorded by Members for customers using member card and Normal for without member card.</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Gender: Gender type of customer</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Product line: General item categorization groups - Electronic accessories, Fashion accessories, Food and beverages, Health and beauty, Home and lifestyle, Sports and travel</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Unit price: Price of each product in $</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Quantity: Number of products purchased by customer</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Tax: 5% tax fee for customer buying</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Total: Total price including tax</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Date: Date of purchase (Record available from January 2019 to March 2019)</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Time: Purchase time (10am to 9pm)</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Payment: Payment used by customer for purchase (3 methods are available – Cash, Credit card and Ewallet)</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COGS: Cost of goods sold</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Gross margin percentage: Gross margin percentage</a:t>
            </a:r>
            <a:endParaRPr sz="1000">
              <a:solidFill>
                <a:schemeClr val="lt1"/>
              </a:solidFill>
            </a:endParaRPr>
          </a:p>
          <a:p>
            <a:pPr indent="-292100" lvl="0" marL="457200" rtl="0" algn="l">
              <a:lnSpc>
                <a:spcPct val="115000"/>
              </a:lnSpc>
              <a:spcBef>
                <a:spcPts val="0"/>
              </a:spcBef>
              <a:spcAft>
                <a:spcPts val="0"/>
              </a:spcAft>
              <a:buClr>
                <a:schemeClr val="lt1"/>
              </a:buClr>
              <a:buSzPts val="1000"/>
              <a:buChar char="●"/>
            </a:pPr>
            <a:r>
              <a:rPr lang="en-GB" sz="1000">
                <a:solidFill>
                  <a:schemeClr val="lt1"/>
                </a:solidFill>
              </a:rPr>
              <a:t>Gross income: Gross income</a:t>
            </a:r>
            <a:endParaRPr sz="1000">
              <a:solidFill>
                <a:schemeClr val="lt1"/>
              </a:solidFill>
            </a:endParaRPr>
          </a:p>
          <a:p>
            <a:pPr indent="-298450" lvl="0" marL="457200" rtl="0" algn="l">
              <a:lnSpc>
                <a:spcPct val="115000"/>
              </a:lnSpc>
              <a:spcBef>
                <a:spcPts val="0"/>
              </a:spcBef>
              <a:spcAft>
                <a:spcPts val="0"/>
              </a:spcAft>
              <a:buClr>
                <a:schemeClr val="lt1"/>
              </a:buClr>
              <a:buSzPts val="1100"/>
              <a:buChar char="●"/>
            </a:pPr>
            <a:r>
              <a:rPr lang="en-GB" sz="1000">
                <a:solidFill>
                  <a:schemeClr val="lt1"/>
                </a:solidFill>
              </a:rPr>
              <a:t>Rating: Customer stratification rating on their overall shopping experience (On a scale of 1 to 10)</a:t>
            </a:r>
            <a:endParaRPr sz="1000">
              <a:solidFill>
                <a:schemeClr val="lt1"/>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0BFA5"/>
        </a:solidFill>
      </p:bgPr>
    </p:bg>
    <p:spTree>
      <p:nvGrpSpPr>
        <p:cNvPr id="194" name="Shape 194"/>
        <p:cNvGrpSpPr/>
        <p:nvPr/>
      </p:nvGrpSpPr>
      <p:grpSpPr>
        <a:xfrm>
          <a:off x="0" y="0"/>
          <a:ext cx="0" cy="0"/>
          <a:chOff x="0" y="0"/>
          <a:chExt cx="0" cy="0"/>
        </a:xfrm>
      </p:grpSpPr>
      <p:sp>
        <p:nvSpPr>
          <p:cNvPr id="195" name="Google Shape;195;p21"/>
          <p:cNvSpPr txBox="1"/>
          <p:nvPr>
            <p:ph type="title"/>
          </p:nvPr>
        </p:nvSpPr>
        <p:spPr>
          <a:xfrm>
            <a:off x="729450" y="132245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1200"/>
              <a:t>Dataset Snapshot</a:t>
            </a:r>
            <a:endParaRPr sz="1200"/>
          </a:p>
        </p:txBody>
      </p:sp>
      <p:pic>
        <p:nvPicPr>
          <p:cNvPr id="196" name="Google Shape;196;p21"/>
          <p:cNvPicPr preferRelativeResize="0"/>
          <p:nvPr/>
        </p:nvPicPr>
        <p:blipFill>
          <a:blip r:embed="rId3">
            <a:alphaModFix/>
          </a:blip>
          <a:stretch>
            <a:fillRect/>
          </a:stretch>
        </p:blipFill>
        <p:spPr>
          <a:xfrm>
            <a:off x="403200" y="1796900"/>
            <a:ext cx="8399407" cy="31655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2"/>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sz="2400"/>
              <a:t>Questions</a:t>
            </a:r>
            <a:endParaRPr sz="2400"/>
          </a:p>
        </p:txBody>
      </p:sp>
      <p:sp>
        <p:nvSpPr>
          <p:cNvPr id="202" name="Google Shape;202;p22"/>
          <p:cNvSpPr/>
          <p:nvPr/>
        </p:nvSpPr>
        <p:spPr>
          <a:xfrm>
            <a:off x="729440" y="20363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1</a:t>
            </a:r>
            <a:endParaRPr b="1" sz="800">
              <a:solidFill>
                <a:srgbClr val="FFFFFF"/>
              </a:solidFill>
            </a:endParaRPr>
          </a:p>
        </p:txBody>
      </p:sp>
      <p:sp>
        <p:nvSpPr>
          <p:cNvPr id="203" name="Google Shape;203;p22"/>
          <p:cNvSpPr txBox="1"/>
          <p:nvPr>
            <p:ph idx="1" type="body"/>
          </p:nvPr>
        </p:nvSpPr>
        <p:spPr>
          <a:xfrm>
            <a:off x="1176341" y="18538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 is the </a:t>
            </a:r>
            <a:r>
              <a:rPr lang="en-GB" sz="1100"/>
              <a:t>difference</a:t>
            </a:r>
            <a:r>
              <a:rPr lang="en-GB" sz="1100"/>
              <a:t> in spending patterns between male and female customers? Do they tend to buy different products? What is the relationship between gender and payment type? </a:t>
            </a:r>
            <a:endParaRPr sz="1100"/>
          </a:p>
        </p:txBody>
      </p:sp>
      <p:sp>
        <p:nvSpPr>
          <p:cNvPr id="204" name="Google Shape;204;p22"/>
          <p:cNvSpPr/>
          <p:nvPr/>
        </p:nvSpPr>
        <p:spPr>
          <a:xfrm>
            <a:off x="729440" y="31291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2</a:t>
            </a:r>
            <a:endParaRPr b="1" sz="800">
              <a:solidFill>
                <a:srgbClr val="FFFFFF"/>
              </a:solidFill>
            </a:endParaRPr>
          </a:p>
        </p:txBody>
      </p:sp>
      <p:sp>
        <p:nvSpPr>
          <p:cNvPr id="205" name="Google Shape;205;p22"/>
          <p:cNvSpPr txBox="1"/>
          <p:nvPr>
            <p:ph idx="1" type="body"/>
          </p:nvPr>
        </p:nvSpPr>
        <p:spPr>
          <a:xfrm>
            <a:off x="1242391" y="2972775"/>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 is the average unit price and quantity of products purchased? Is there a relationship between the unit price and the quantity purchased? </a:t>
            </a:r>
            <a:endParaRPr sz="1100"/>
          </a:p>
        </p:txBody>
      </p:sp>
      <p:sp>
        <p:nvSpPr>
          <p:cNvPr id="206" name="Google Shape;206;p22"/>
          <p:cNvSpPr/>
          <p:nvPr/>
        </p:nvSpPr>
        <p:spPr>
          <a:xfrm>
            <a:off x="729459" y="40245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3</a:t>
            </a:r>
            <a:endParaRPr b="1" sz="800">
              <a:solidFill>
                <a:srgbClr val="FFFFFF"/>
              </a:solidFill>
            </a:endParaRPr>
          </a:p>
        </p:txBody>
      </p:sp>
      <p:sp>
        <p:nvSpPr>
          <p:cNvPr id="207" name="Google Shape;207;p22"/>
          <p:cNvSpPr txBox="1"/>
          <p:nvPr>
            <p:ph idx="1" type="body"/>
          </p:nvPr>
        </p:nvSpPr>
        <p:spPr>
          <a:xfrm>
            <a:off x="1242412" y="38381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 is the percentage of sales from members compared to non-members? Is there a difference in spending patterns between members and non-members? What is the relationship between customer type and payment type?</a:t>
            </a:r>
            <a:endParaRPr sz="1100"/>
          </a:p>
        </p:txBody>
      </p:sp>
      <p:sp>
        <p:nvSpPr>
          <p:cNvPr id="208" name="Google Shape;208;p22"/>
          <p:cNvSpPr/>
          <p:nvPr/>
        </p:nvSpPr>
        <p:spPr>
          <a:xfrm>
            <a:off x="5090809" y="290565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5</a:t>
            </a:r>
            <a:endParaRPr b="1" sz="800">
              <a:solidFill>
                <a:srgbClr val="FFFFFF"/>
              </a:solidFill>
            </a:endParaRPr>
          </a:p>
        </p:txBody>
      </p:sp>
      <p:sp>
        <p:nvSpPr>
          <p:cNvPr id="209" name="Google Shape;209;p22"/>
          <p:cNvSpPr txBox="1"/>
          <p:nvPr>
            <p:ph idx="1" type="body"/>
          </p:nvPr>
        </p:nvSpPr>
        <p:spPr>
          <a:xfrm>
            <a:off x="5536112" y="27676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What is the correlation between customer rating and total purchase amount? Is there a relationship between purchase time of day and </a:t>
            </a:r>
            <a:r>
              <a:rPr lang="en-GB" sz="1100"/>
              <a:t>customer rating?</a:t>
            </a:r>
            <a:endParaRPr sz="1100"/>
          </a:p>
        </p:txBody>
      </p:sp>
      <p:sp>
        <p:nvSpPr>
          <p:cNvPr id="210" name="Google Shape;210;p22"/>
          <p:cNvSpPr/>
          <p:nvPr/>
        </p:nvSpPr>
        <p:spPr>
          <a:xfrm>
            <a:off x="5090809" y="19500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4</a:t>
            </a:r>
            <a:endParaRPr b="1" sz="800">
              <a:solidFill>
                <a:srgbClr val="FFFFFF"/>
              </a:solidFill>
            </a:endParaRPr>
          </a:p>
        </p:txBody>
      </p:sp>
      <p:sp>
        <p:nvSpPr>
          <p:cNvPr id="211" name="Google Shape;211;p22"/>
          <p:cNvSpPr txBox="1"/>
          <p:nvPr>
            <p:ph idx="1" type="body"/>
          </p:nvPr>
        </p:nvSpPr>
        <p:spPr>
          <a:xfrm>
            <a:off x="5536112" y="185385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Which branch has the highest sales volume and revenue?</a:t>
            </a:r>
            <a:endParaRPr sz="1100"/>
          </a:p>
        </p:txBody>
      </p:sp>
      <p:sp>
        <p:nvSpPr>
          <p:cNvPr id="212" name="Google Shape;212;p22"/>
          <p:cNvSpPr/>
          <p:nvPr/>
        </p:nvSpPr>
        <p:spPr>
          <a:xfrm>
            <a:off x="5090809" y="402457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GB" sz="800">
                <a:solidFill>
                  <a:srgbClr val="FFFFFF"/>
                </a:solidFill>
              </a:rPr>
              <a:t>6</a:t>
            </a:r>
            <a:endParaRPr b="1" sz="800">
              <a:solidFill>
                <a:srgbClr val="FFFFFF"/>
              </a:solidFill>
            </a:endParaRPr>
          </a:p>
        </p:txBody>
      </p:sp>
      <p:sp>
        <p:nvSpPr>
          <p:cNvPr id="213" name="Google Shape;213;p22"/>
          <p:cNvSpPr txBox="1"/>
          <p:nvPr>
            <p:ph idx="1" type="body"/>
          </p:nvPr>
        </p:nvSpPr>
        <p:spPr>
          <a:xfrm>
            <a:off x="5536112" y="3890400"/>
            <a:ext cx="2832900" cy="10518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en-GB" sz="1100"/>
              <a:t>Which payment method is the most popular among customers? Is there a difference in spending patterns based on the payment method used?</a:t>
            </a:r>
            <a:endParaRPr sz="11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D9D9D9"/>
        </a:solidFill>
      </p:bgPr>
    </p:bg>
    <p:spTree>
      <p:nvGrpSpPr>
        <p:cNvPr id="217" name="Shape 217"/>
        <p:cNvGrpSpPr/>
        <p:nvPr/>
      </p:nvGrpSpPr>
      <p:grpSpPr>
        <a:xfrm>
          <a:off x="0" y="0"/>
          <a:ext cx="0" cy="0"/>
          <a:chOff x="0" y="0"/>
          <a:chExt cx="0" cy="0"/>
        </a:xfrm>
      </p:grpSpPr>
      <p:sp>
        <p:nvSpPr>
          <p:cNvPr id="218" name="Google Shape;218;p23"/>
          <p:cNvSpPr txBox="1"/>
          <p:nvPr/>
        </p:nvSpPr>
        <p:spPr>
          <a:xfrm>
            <a:off x="686425" y="2297400"/>
            <a:ext cx="8199600" cy="1965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1600"/>
              </a:spcAft>
              <a:buNone/>
            </a:pPr>
            <a:r>
              <a:rPr lang="en-GB" sz="2600">
                <a:solidFill>
                  <a:schemeClr val="accent1"/>
                </a:solidFill>
                <a:latin typeface="Lato"/>
                <a:ea typeface="Lato"/>
                <a:cs typeface="Lato"/>
                <a:sym typeface="Lato"/>
              </a:rPr>
              <a:t>What is the difference in spending patterns between male and female customers? Do they tend to buy different products? What is the relationship between gender and payment type? </a:t>
            </a:r>
            <a:endParaRPr sz="2900">
              <a:latin typeface="Lato"/>
              <a:ea typeface="Lato"/>
              <a:cs typeface="Lato"/>
              <a:sym typeface="Lato"/>
            </a:endParaRPr>
          </a:p>
        </p:txBody>
      </p:sp>
      <p:sp>
        <p:nvSpPr>
          <p:cNvPr id="219" name="Google Shape;219;p23"/>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01</a:t>
            </a:r>
            <a:endParaRPr b="0"/>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24"/>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01</a:t>
            </a:r>
            <a:endParaRPr b="0"/>
          </a:p>
        </p:txBody>
      </p:sp>
      <p:sp>
        <p:nvSpPr>
          <p:cNvPr id="225" name="Google Shape;225;p24"/>
          <p:cNvSpPr txBox="1"/>
          <p:nvPr>
            <p:ph idx="1" type="body"/>
          </p:nvPr>
        </p:nvSpPr>
        <p:spPr>
          <a:xfrm>
            <a:off x="721225" y="2434125"/>
            <a:ext cx="5245800" cy="26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Part 1: Total Spend by Gender and Average Spend by Gender</a:t>
            </a:r>
            <a:endParaRPr b="1" sz="1100">
              <a:solidFill>
                <a:schemeClr val="dk2"/>
              </a:solidFill>
            </a:endParaRPr>
          </a:p>
          <a:p>
            <a:pPr indent="0" lvl="0" marL="0" rtl="0" algn="l">
              <a:spcBef>
                <a:spcPts val="0"/>
              </a:spcBef>
              <a:spcAft>
                <a:spcPts val="0"/>
              </a:spcAft>
              <a:buNone/>
            </a:pPr>
            <a:r>
              <a:rPr lang="en-GB" sz="1100"/>
              <a:t>Process:</a:t>
            </a:r>
            <a:endParaRPr sz="1100"/>
          </a:p>
          <a:p>
            <a:pPr indent="-298450" lvl="0" marL="457200" rtl="0" algn="l">
              <a:spcBef>
                <a:spcPts val="0"/>
              </a:spcBef>
              <a:spcAft>
                <a:spcPts val="0"/>
              </a:spcAft>
              <a:buSzPts val="1100"/>
              <a:buAutoNum type="arabicPeriod"/>
            </a:pPr>
            <a:r>
              <a:rPr lang="en-GB" sz="1100"/>
              <a:t>Data clean-up: dropped rows with no Invoice ID, Gender or Total</a:t>
            </a:r>
            <a:endParaRPr sz="1100"/>
          </a:p>
          <a:p>
            <a:pPr indent="-298450" lvl="0" marL="457200" rtl="0" algn="l">
              <a:spcBef>
                <a:spcPts val="0"/>
              </a:spcBef>
              <a:spcAft>
                <a:spcPts val="0"/>
              </a:spcAft>
              <a:buSzPts val="1100"/>
              <a:buAutoNum type="arabicPeriod"/>
            </a:pPr>
            <a:r>
              <a:rPr lang="en-GB" sz="1100"/>
              <a:t>Verify data validity/representativeness: 493 females and 482 males left </a:t>
            </a:r>
            <a:endParaRPr sz="1100"/>
          </a:p>
          <a:p>
            <a:pPr indent="-298450" lvl="0" marL="457200" rtl="0" algn="l">
              <a:spcBef>
                <a:spcPts val="0"/>
              </a:spcBef>
              <a:spcAft>
                <a:spcPts val="0"/>
              </a:spcAft>
              <a:buSzPts val="1100"/>
              <a:buAutoNum type="arabicPeriod"/>
            </a:pPr>
            <a:r>
              <a:rPr lang="en-GB" sz="1100"/>
              <a:t>Find total spend using  .groupby.(‘Gender’)[‘Total’].sum()</a:t>
            </a:r>
            <a:endParaRPr sz="1100"/>
          </a:p>
          <a:p>
            <a:pPr indent="-298450" lvl="0" marL="457200" rtl="0" algn="l">
              <a:spcBef>
                <a:spcPts val="0"/>
              </a:spcBef>
              <a:spcAft>
                <a:spcPts val="0"/>
              </a:spcAft>
              <a:buSzPts val="1100"/>
              <a:buAutoNum type="arabicPeriod"/>
            </a:pPr>
            <a:r>
              <a:rPr lang="en-GB" sz="1100"/>
              <a:t>Find average spend using same formula but with .mean()</a:t>
            </a:r>
            <a:endParaRPr sz="1100"/>
          </a:p>
          <a:p>
            <a:pPr indent="0" lvl="0" marL="457200" rtl="0" algn="l">
              <a:spcBef>
                <a:spcPts val="0"/>
              </a:spcBef>
              <a:spcAft>
                <a:spcPts val="0"/>
              </a:spcAft>
              <a:buNone/>
            </a:pPr>
            <a:r>
              <a:t/>
            </a:r>
            <a:endParaRPr sz="1100"/>
          </a:p>
          <a:p>
            <a:pPr indent="0" lvl="0" marL="0" rtl="0" algn="l">
              <a:spcBef>
                <a:spcPts val="0"/>
              </a:spcBef>
              <a:spcAft>
                <a:spcPts val="0"/>
              </a:spcAft>
              <a:buNone/>
            </a:pPr>
            <a:r>
              <a:rPr lang="en-GB" sz="1100"/>
              <a:t>Analysis/Conclusion of Part 1:</a:t>
            </a:r>
            <a:endParaRPr sz="1100"/>
          </a:p>
          <a:p>
            <a:pPr indent="0" lvl="0" marL="457200" rtl="0" algn="l">
              <a:spcBef>
                <a:spcPts val="0"/>
              </a:spcBef>
              <a:spcAft>
                <a:spcPts val="0"/>
              </a:spcAft>
              <a:buNone/>
            </a:pPr>
            <a:r>
              <a:rPr lang="en-GB" sz="1100"/>
              <a:t>Overall, females spent more money than males. Not only in total spend for the three months analyzed, but also on average spend per female/male. Females spent 53.4% out of the total spend. There were also more females than males, but the difference was only by 11 individuals. (Females total spend: $217,141.20. Males total spend: $189,539.62)</a:t>
            </a:r>
            <a:endParaRPr sz="1100"/>
          </a:p>
          <a:p>
            <a:pPr indent="0" lvl="0" marL="0" rtl="0" algn="l">
              <a:spcBef>
                <a:spcPts val="0"/>
              </a:spcBef>
              <a:spcAft>
                <a:spcPts val="1600"/>
              </a:spcAft>
              <a:buNone/>
            </a:pPr>
            <a:r>
              <a:t/>
            </a:r>
            <a:endParaRPr sz="1100"/>
          </a:p>
        </p:txBody>
      </p:sp>
      <p:pic>
        <p:nvPicPr>
          <p:cNvPr id="226" name="Google Shape;226;p24"/>
          <p:cNvPicPr preferRelativeResize="0"/>
          <p:nvPr/>
        </p:nvPicPr>
        <p:blipFill>
          <a:blip r:embed="rId3">
            <a:alphaModFix/>
          </a:blip>
          <a:stretch>
            <a:fillRect/>
          </a:stretch>
        </p:blipFill>
        <p:spPr>
          <a:xfrm>
            <a:off x="5967000" y="2864725"/>
            <a:ext cx="3084875" cy="2278775"/>
          </a:xfrm>
          <a:prstGeom prst="rect">
            <a:avLst/>
          </a:prstGeom>
          <a:noFill/>
          <a:ln>
            <a:noFill/>
          </a:ln>
        </p:spPr>
      </p:pic>
      <p:pic>
        <p:nvPicPr>
          <p:cNvPr id="227" name="Google Shape;227;p24"/>
          <p:cNvPicPr preferRelativeResize="0"/>
          <p:nvPr/>
        </p:nvPicPr>
        <p:blipFill>
          <a:blip r:embed="rId4">
            <a:alphaModFix/>
          </a:blip>
          <a:stretch>
            <a:fillRect/>
          </a:stretch>
        </p:blipFill>
        <p:spPr>
          <a:xfrm>
            <a:off x="6422925" y="594350"/>
            <a:ext cx="2173034" cy="220065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1" name="Shape 231"/>
        <p:cNvGrpSpPr/>
        <p:nvPr/>
      </p:nvGrpSpPr>
      <p:grpSpPr>
        <a:xfrm>
          <a:off x="0" y="0"/>
          <a:ext cx="0" cy="0"/>
          <a:chOff x="0" y="0"/>
          <a:chExt cx="0" cy="0"/>
        </a:xfrm>
      </p:grpSpPr>
      <p:sp>
        <p:nvSpPr>
          <p:cNvPr id="232" name="Google Shape;232;p25"/>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01</a:t>
            </a:r>
            <a:endParaRPr b="0"/>
          </a:p>
        </p:txBody>
      </p:sp>
      <p:sp>
        <p:nvSpPr>
          <p:cNvPr id="233" name="Google Shape;233;p25"/>
          <p:cNvSpPr txBox="1"/>
          <p:nvPr>
            <p:ph idx="1" type="body"/>
          </p:nvPr>
        </p:nvSpPr>
        <p:spPr>
          <a:xfrm>
            <a:off x="780450" y="2434125"/>
            <a:ext cx="7240500" cy="2652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Part 2: Product Line Purchases by Gender</a:t>
            </a:r>
            <a:endParaRPr b="1" sz="1100">
              <a:solidFill>
                <a:schemeClr val="dk2"/>
              </a:solidFill>
            </a:endParaRPr>
          </a:p>
          <a:p>
            <a:pPr indent="0" lvl="0" marL="0" rtl="0" algn="l">
              <a:spcBef>
                <a:spcPts val="0"/>
              </a:spcBef>
              <a:spcAft>
                <a:spcPts val="0"/>
              </a:spcAft>
              <a:buNone/>
            </a:pPr>
            <a:r>
              <a:rPr lang="en-GB" sz="1100"/>
              <a:t>Process:</a:t>
            </a:r>
            <a:endParaRPr sz="1100"/>
          </a:p>
          <a:p>
            <a:pPr indent="-298450" lvl="0" marL="457200" rtl="0" algn="l">
              <a:spcBef>
                <a:spcPts val="0"/>
              </a:spcBef>
              <a:spcAft>
                <a:spcPts val="0"/>
              </a:spcAft>
              <a:buSzPts val="1100"/>
              <a:buAutoNum type="arabicPeriod"/>
            </a:pPr>
            <a:r>
              <a:rPr lang="en-GB" sz="1100"/>
              <a:t>Data clean-up: dropped rows with no Invoice ID, Gender or Product Line</a:t>
            </a:r>
            <a:endParaRPr sz="1100"/>
          </a:p>
          <a:p>
            <a:pPr indent="-298450" lvl="0" marL="457200" rtl="0" algn="l">
              <a:spcBef>
                <a:spcPts val="0"/>
              </a:spcBef>
              <a:spcAft>
                <a:spcPts val="0"/>
              </a:spcAft>
              <a:buSzPts val="1100"/>
              <a:buAutoNum type="arabicPeriod"/>
            </a:pPr>
            <a:r>
              <a:rPr lang="en-GB" sz="1100"/>
              <a:t>Verify data validity/representativeness: 482 females and 470 males left </a:t>
            </a:r>
            <a:endParaRPr sz="1100"/>
          </a:p>
          <a:p>
            <a:pPr indent="-298450" lvl="0" marL="457200" rtl="0" algn="l">
              <a:spcBef>
                <a:spcPts val="0"/>
              </a:spcBef>
              <a:spcAft>
                <a:spcPts val="0"/>
              </a:spcAft>
              <a:buSzPts val="1100"/>
              <a:buAutoNum type="arabicPeriod"/>
            </a:pPr>
            <a:r>
              <a:rPr lang="en-GB" sz="1100"/>
              <a:t>Find product line purchases by gender using .groupby('Gender')['CustomerID'].count()</a:t>
            </a:r>
            <a:endParaRPr sz="1100"/>
          </a:p>
          <a:p>
            <a:pPr indent="0" lvl="0" marL="457200" rtl="0" algn="l">
              <a:spcBef>
                <a:spcPts val="0"/>
              </a:spcBef>
              <a:spcAft>
                <a:spcPts val="0"/>
              </a:spcAft>
              <a:buNone/>
            </a:pPr>
            <a:r>
              <a:t/>
            </a:r>
            <a:endParaRPr sz="1100"/>
          </a:p>
          <a:p>
            <a:pPr indent="0" lvl="0" marL="0" rtl="0" algn="l">
              <a:spcBef>
                <a:spcPts val="0"/>
              </a:spcBef>
              <a:spcAft>
                <a:spcPts val="0"/>
              </a:spcAft>
              <a:buNone/>
            </a:pPr>
            <a:r>
              <a:rPr lang="en-GB" sz="1100"/>
              <a:t>Analysis/Conclusion of Part 2:</a:t>
            </a:r>
            <a:endParaRPr sz="1100"/>
          </a:p>
          <a:p>
            <a:pPr indent="0" lvl="0" marL="457200" rtl="0" algn="l">
              <a:spcBef>
                <a:spcPts val="0"/>
              </a:spcBef>
              <a:spcAft>
                <a:spcPts val="0"/>
              </a:spcAft>
              <a:buNone/>
            </a:pPr>
            <a:r>
              <a:rPr lang="en-GB" sz="1100"/>
              <a:t>More males than females shopped in the 'Health and Beauty' category, and in the 'Electronic Accessories' category. The 'Health and Beauty' category is where most men shopped at. Females surpassed males in shopping the 'Fashion Accessories' and 'Sports and travel' categories by the same amount (19), and did not surpass them in the 'Home and Lifestyle' and 'Food and Beverages' categories by much.</a:t>
            </a:r>
            <a:endParaRPr sz="1100"/>
          </a:p>
          <a:p>
            <a:pPr indent="0" lvl="0" marL="0" rtl="0" algn="l">
              <a:spcBef>
                <a:spcPts val="0"/>
              </a:spcBef>
              <a:spcAft>
                <a:spcPts val="1600"/>
              </a:spcAft>
              <a:buNone/>
            </a:pPr>
            <a:r>
              <a:t/>
            </a:r>
            <a:endParaRPr sz="1100"/>
          </a:p>
        </p:txBody>
      </p:sp>
      <p:pic>
        <p:nvPicPr>
          <p:cNvPr id="234" name="Google Shape;234;p25"/>
          <p:cNvPicPr preferRelativeResize="0"/>
          <p:nvPr/>
        </p:nvPicPr>
        <p:blipFill>
          <a:blip r:embed="rId3">
            <a:alphaModFix/>
          </a:blip>
          <a:stretch>
            <a:fillRect/>
          </a:stretch>
        </p:blipFill>
        <p:spPr>
          <a:xfrm>
            <a:off x="2903650" y="722775"/>
            <a:ext cx="6170374" cy="171135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6"/>
          <p:cNvSpPr txBox="1"/>
          <p:nvPr>
            <p:ph type="title"/>
          </p:nvPr>
        </p:nvSpPr>
        <p:spPr>
          <a:xfrm>
            <a:off x="730725" y="1318650"/>
            <a:ext cx="3893400" cy="1034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Question</a:t>
            </a:r>
            <a:endParaRPr/>
          </a:p>
          <a:p>
            <a:pPr indent="0" lvl="0" marL="0" rtl="0" algn="l">
              <a:spcBef>
                <a:spcPts val="0"/>
              </a:spcBef>
              <a:spcAft>
                <a:spcPts val="0"/>
              </a:spcAft>
              <a:buNone/>
            </a:pPr>
            <a:r>
              <a:rPr b="0" lang="en-GB"/>
              <a:t>01</a:t>
            </a:r>
            <a:endParaRPr b="0"/>
          </a:p>
        </p:txBody>
      </p:sp>
      <p:sp>
        <p:nvSpPr>
          <p:cNvPr id="240" name="Google Shape;240;p26"/>
          <p:cNvSpPr txBox="1"/>
          <p:nvPr>
            <p:ph idx="1" type="body"/>
          </p:nvPr>
        </p:nvSpPr>
        <p:spPr>
          <a:xfrm>
            <a:off x="730725" y="2510325"/>
            <a:ext cx="6744900" cy="2463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GB" sz="1100">
                <a:solidFill>
                  <a:schemeClr val="dk2"/>
                </a:solidFill>
              </a:rPr>
              <a:t>Part 3: Total and Average Spend per Product Line by Gender</a:t>
            </a:r>
            <a:endParaRPr b="1" sz="1100">
              <a:solidFill>
                <a:schemeClr val="dk2"/>
              </a:solidFill>
            </a:endParaRPr>
          </a:p>
          <a:p>
            <a:pPr indent="0" lvl="0" marL="0" rtl="0" algn="l">
              <a:spcBef>
                <a:spcPts val="0"/>
              </a:spcBef>
              <a:spcAft>
                <a:spcPts val="0"/>
              </a:spcAft>
              <a:buNone/>
            </a:pPr>
            <a:r>
              <a:rPr lang="en-GB" sz="1100"/>
              <a:t>Process:</a:t>
            </a:r>
            <a:endParaRPr sz="1100"/>
          </a:p>
          <a:p>
            <a:pPr indent="-298450" lvl="0" marL="457200" rtl="0" algn="l">
              <a:spcBef>
                <a:spcPts val="0"/>
              </a:spcBef>
              <a:spcAft>
                <a:spcPts val="0"/>
              </a:spcAft>
              <a:buSzPts val="1100"/>
              <a:buAutoNum type="arabicPeriod"/>
            </a:pPr>
            <a:r>
              <a:rPr lang="en-GB" sz="1100"/>
              <a:t>Data clean-up: dropped rows with no Total, Gender or Product Line</a:t>
            </a:r>
            <a:endParaRPr sz="1100"/>
          </a:p>
          <a:p>
            <a:pPr indent="-298450" lvl="0" marL="457200" rtl="0" algn="l">
              <a:spcBef>
                <a:spcPts val="0"/>
              </a:spcBef>
              <a:spcAft>
                <a:spcPts val="0"/>
              </a:spcAft>
              <a:buSzPts val="1100"/>
              <a:buAutoNum type="arabicPeriod"/>
            </a:pPr>
            <a:r>
              <a:rPr lang="en-GB" sz="1100"/>
              <a:t>Find total spend per product line by gender using .</a:t>
            </a:r>
            <a:r>
              <a:rPr lang="en-GB" sz="1100"/>
              <a:t>groupby(['Product line', 'Gender'])['Total'].sum().reset_index()</a:t>
            </a:r>
            <a:endParaRPr sz="1100"/>
          </a:p>
          <a:p>
            <a:pPr indent="-298450" lvl="0" marL="457200" rtl="0" algn="l">
              <a:spcBef>
                <a:spcPts val="0"/>
              </a:spcBef>
              <a:spcAft>
                <a:spcPts val="0"/>
              </a:spcAft>
              <a:buSzPts val="1100"/>
              <a:buAutoNum type="arabicPeriod"/>
            </a:pPr>
            <a:r>
              <a:rPr lang="en-GB" sz="1100"/>
              <a:t>Find average spend per product line by gender using the same code but with the mean of total spend per product line per gender</a:t>
            </a:r>
            <a:endParaRPr sz="1100"/>
          </a:p>
          <a:p>
            <a:pPr indent="0" lvl="0" marL="457200" rtl="0" algn="l">
              <a:spcBef>
                <a:spcPts val="0"/>
              </a:spcBef>
              <a:spcAft>
                <a:spcPts val="0"/>
              </a:spcAft>
              <a:buNone/>
            </a:pPr>
            <a:r>
              <a:t/>
            </a:r>
            <a:endParaRPr sz="1100"/>
          </a:p>
          <a:p>
            <a:pPr indent="0" lvl="0" marL="0" rtl="0" algn="l">
              <a:spcBef>
                <a:spcPts val="0"/>
              </a:spcBef>
              <a:spcAft>
                <a:spcPts val="0"/>
              </a:spcAft>
              <a:buNone/>
            </a:pPr>
            <a:r>
              <a:rPr lang="en-GB" sz="1100"/>
              <a:t>Analysis/Conclusion of Part 3:</a:t>
            </a:r>
            <a:endParaRPr sz="1100"/>
          </a:p>
          <a:p>
            <a:pPr indent="0" lvl="0" marL="457200" rtl="0" algn="l">
              <a:spcBef>
                <a:spcPts val="0"/>
              </a:spcBef>
              <a:spcAft>
                <a:spcPts val="0"/>
              </a:spcAft>
              <a:buNone/>
            </a:pPr>
            <a:r>
              <a:rPr lang="en-GB" sz="1100"/>
              <a:t>Both genders spent the most in the line 'Health and Beauty' in total. Females spent the most on average in the 'Food and Beverages' line ($545.33) while men spent the most on average in the 'Electronic Accessories' line ($442.46).</a:t>
            </a:r>
            <a:endParaRPr sz="1100"/>
          </a:p>
          <a:p>
            <a:pPr indent="0" lvl="0" marL="0" rtl="0" algn="l">
              <a:spcBef>
                <a:spcPts val="0"/>
              </a:spcBef>
              <a:spcAft>
                <a:spcPts val="1600"/>
              </a:spcAft>
              <a:buNone/>
            </a:pPr>
            <a:r>
              <a:t/>
            </a:r>
            <a:endParaRPr sz="1100"/>
          </a:p>
        </p:txBody>
      </p:sp>
      <p:pic>
        <p:nvPicPr>
          <p:cNvPr id="241" name="Google Shape;241;p26"/>
          <p:cNvPicPr preferRelativeResize="0"/>
          <p:nvPr/>
        </p:nvPicPr>
        <p:blipFill>
          <a:blip r:embed="rId3">
            <a:alphaModFix/>
          </a:blip>
          <a:stretch>
            <a:fillRect/>
          </a:stretch>
        </p:blipFill>
        <p:spPr>
          <a:xfrm>
            <a:off x="2850871" y="684975"/>
            <a:ext cx="6236699" cy="17433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